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9" r:id="rId4"/>
    <p:sldId id="258" r:id="rId5"/>
    <p:sldId id="266" r:id="rId6"/>
    <p:sldId id="267" r:id="rId7"/>
    <p:sldId id="265" r:id="rId8"/>
    <p:sldId id="271" r:id="rId9"/>
    <p:sldId id="278" r:id="rId10"/>
    <p:sldId id="268" r:id="rId11"/>
    <p:sldId id="263" r:id="rId12"/>
    <p:sldId id="273" r:id="rId13"/>
    <p:sldId id="272" r:id="rId14"/>
    <p:sldId id="277" r:id="rId15"/>
    <p:sldId id="270" r:id="rId16"/>
    <p:sldId id="274" r:id="rId17"/>
    <p:sldId id="279" r:id="rId18"/>
    <p:sldId id="269" r:id="rId19"/>
    <p:sldId id="276" r:id="rId20"/>
    <p:sldId id="257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inheta" id="{A20E85AF-C207-44E0-B68D-EC52E2936FFA}">
          <p14:sldIdLst>
            <p14:sldId id="256"/>
          </p14:sldIdLst>
        </p14:section>
        <p14:section name="Apresentação" id="{4962E6BB-CFAE-4540-874C-69E44CFE0B98}">
          <p14:sldIdLst>
            <p14:sldId id="259"/>
            <p14:sldId id="258"/>
            <p14:sldId id="266"/>
            <p14:sldId id="267"/>
            <p14:sldId id="265"/>
            <p14:sldId id="271"/>
            <p14:sldId id="278"/>
            <p14:sldId id="268"/>
            <p14:sldId id="263"/>
            <p14:sldId id="273"/>
            <p14:sldId id="272"/>
            <p14:sldId id="277"/>
            <p14:sldId id="270"/>
            <p14:sldId id="274"/>
            <p14:sldId id="279"/>
            <p14:sldId id="269"/>
            <p14:sldId id="276"/>
          </p14:sldIdLst>
        </p14:section>
        <p14:section name="Materiais" id="{FB495E79-A6EF-44B1-96BB-78A45C4B6F76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2CB"/>
    <a:srgbClr val="023E8A"/>
    <a:srgbClr val="2F2E2D"/>
    <a:srgbClr val="000000"/>
    <a:srgbClr val="90E0EF"/>
    <a:srgbClr val="FFFFFF"/>
    <a:srgbClr val="33415C"/>
    <a:srgbClr val="0096C7"/>
    <a:srgbClr val="007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89" d="100"/>
          <a:sy n="89" d="100"/>
        </p:scale>
        <p:origin x="2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1D07E-2C76-F18D-BECC-4794926EA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EED371-06BD-8D66-14C7-0A71B842A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840DDB-D88F-220B-7D56-2745FE5AE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C284F3-51A8-C9E3-64B1-FE3A42E8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302240-9CFD-554A-96AF-0084DE1C1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680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EE9390-D9F2-B057-C4CE-36EB0E9C9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D1AF6A-D611-E9AD-FD69-7AB7622C3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F12F68-7FF3-560D-5460-957BCD6B5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A71DAA-73AF-E186-2EFB-FBF8E6265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AF89EF-8B1B-DB58-6408-2C1256D38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88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57A727-E0A4-BD85-95C5-A777DA959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AF103D-AE31-38B9-D740-0C7ED5744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EAF4C4-82A4-8F01-6EDB-1BB5F682F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1FB9C2-B7B5-1294-C05C-5BB2335E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1D0238-A00D-DE54-24EF-330C24B9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1225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51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51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60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17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50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7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16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56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2677C-08FF-E126-2E79-629CDB39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D85D18-51CA-254C-442C-C225236F9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F5CFFE-71BE-1AD7-B950-91380D24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DA1A10-285B-7C59-86F3-09C45060B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45235D-C2C4-FE17-0792-AB89338B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599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80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68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6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E9490-5537-BC05-1FAE-850A1A802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65C052-083D-F027-DBB8-33E1FBF69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633D3A-3884-6772-66FD-E03237B54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E67711-A15E-EEEF-07C4-5AE6C0059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66DA8D-F5CE-16D1-472F-48A067CC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330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E12D6-112A-1040-57C1-CB71C019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D5CE35-7F64-456C-CCD7-404A339B4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C4A3AF-EA20-04BD-8801-7A9AD4268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F276C2-D83F-EC12-2089-FB18E0998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65DB926-8653-7818-9C14-B85BFA6EE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62C685-41BB-0121-F923-12B642E3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80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7A028-8579-51CC-0D1A-FE766E670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5AAFB5-0951-BAD6-0F68-B55540C64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592319-CF69-AFA9-302A-32F9AEE40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6C423B-5389-A1BD-8900-7D4E3F0EF1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124EADE-E2F5-59ED-657E-84BF6A60CB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1493192-AF58-2DC5-5C11-8E2EA257B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9125FF5-5128-5D96-D97B-6A3A7DFD1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F263F8-6856-AE60-2500-F74C3FC6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118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ECF305-5A8F-7FC4-2343-321180E7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4631C9-8875-477B-72F0-65035F031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32567A6-DDBA-07D4-95F6-A383F0FF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90F0D4C-681D-78E3-0112-366E0CCE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69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B784055-6018-3485-DE65-FC68C07B7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2D59286-C08E-BB1B-AE12-61A708AC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F30BEFA-2F58-8345-50E3-4CD15DE0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6419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5FB40-4C02-90A1-1E26-37C78F47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14F589-4E2A-4779-6B92-D9766D232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171446-D55C-14A1-2B4B-32A030ACC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6835B8-88E9-D0DB-6F3A-182E56603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4C5211-6799-DE14-695C-5A5DFB45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D0922BC-109B-0B97-1FEC-A71C4E7BD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708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800CD-C77F-8D7B-A465-AF81911E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85FEDCB-D544-0D1F-A097-B95BEC0D2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51F6E76-3170-46AA-D1CD-BC658ED2F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C3C37DD-2C17-9B7F-A41A-25E13FEBA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EF567F-DA0F-B799-1A55-489A050F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04E262-112E-C3BF-3930-435B37DE5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2456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D2ED1B-F47B-0055-BDE6-DCC091C7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D8620C-ED4E-D842-2542-10BA4FA49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27F89B-34ED-79E7-B355-83B84FE04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80CB6-FC36-4C85-858A-98FFFFA0E972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48BAFA-6BB3-878B-B600-82C45CCFD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6CBC-2E27-287E-4791-E71BBB7CC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4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.svg"/><Relationship Id="rId18" Type="http://schemas.openxmlformats.org/officeDocument/2006/relationships/image" Target="../media/image57.sv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4.png"/><Relationship Id="rId17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5" Type="http://schemas.openxmlformats.org/officeDocument/2006/relationships/image" Target="../media/image7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4.png"/><Relationship Id="rId7" Type="http://schemas.openxmlformats.org/officeDocument/2006/relationships/image" Target="../media/image7.sv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7.svg"/><Relationship Id="rId4" Type="http://schemas.openxmlformats.org/officeDocument/2006/relationships/image" Target="../media/image66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sv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sv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svg"/><Relationship Id="rId21" Type="http://schemas.openxmlformats.org/officeDocument/2006/relationships/image" Target="../media/image5.sv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8.png"/><Relationship Id="rId5" Type="http://schemas.openxmlformats.org/officeDocument/2006/relationships/image" Target="../media/image23.svg"/><Relationship Id="rId15" Type="http://schemas.openxmlformats.org/officeDocument/2006/relationships/image" Target="../media/image33.png"/><Relationship Id="rId23" Type="http://schemas.openxmlformats.org/officeDocument/2006/relationships/image" Target="../media/image7.svg"/><Relationship Id="rId10" Type="http://schemas.openxmlformats.org/officeDocument/2006/relationships/image" Target="../media/image28.sv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9.svg"/><Relationship Id="rId7" Type="http://schemas.openxmlformats.org/officeDocument/2006/relationships/image" Target="../media/image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4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9.svg"/><Relationship Id="rId7" Type="http://schemas.openxmlformats.org/officeDocument/2006/relationships/image" Target="../media/image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43.jpg"/><Relationship Id="rId4" Type="http://schemas.openxmlformats.org/officeDocument/2006/relationships/image" Target="../media/image4.png"/><Relationship Id="rId9" Type="http://schemas.openxmlformats.org/officeDocument/2006/relationships/image" Target="../media/image4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08628F-5D91-8662-798C-54B34EBF0679}"/>
              </a:ext>
            </a:extLst>
          </p:cNvPr>
          <p:cNvSpPr/>
          <p:nvPr/>
        </p:nvSpPr>
        <p:spPr>
          <a:xfrm>
            <a:off x="2409" y="0"/>
            <a:ext cx="12189591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Masculina3">
            <a:hlinkClick r:id="" action="ppaction://media"/>
            <a:extLst>
              <a:ext uri="{FF2B5EF4-FFF2-40B4-BE49-F238E27FC236}">
                <a16:creationId xmlns:a16="http://schemas.microsoft.com/office/drawing/2014/main" id="{9D5707E3-F990-75A0-69A0-D1B7A4AFB9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Imagem 1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12AA414-8E95-FBF1-66C0-DBEE353A93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8" b="36527"/>
          <a:stretch/>
        </p:blipFill>
        <p:spPr>
          <a:xfrm>
            <a:off x="2985589" y="2270760"/>
            <a:ext cx="6220819" cy="204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4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ACBA76-E7CF-5B03-1200-D8C8535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9947"/>
            <a:ext cx="3657059" cy="535531"/>
          </a:xfr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LEAN UX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DF89E31-7FD2-F95B-E8FD-8E7D9AE5D0DD}"/>
              </a:ext>
            </a:extLst>
          </p:cNvPr>
          <p:cNvGrpSpPr/>
          <p:nvPr/>
        </p:nvGrpSpPr>
        <p:grpSpPr>
          <a:xfrm>
            <a:off x="8446106" y="1600083"/>
            <a:ext cx="3441699" cy="1953533"/>
            <a:chOff x="8432618" y="473981"/>
            <a:chExt cx="3441699" cy="1953533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16EDBEAC-6E3F-E92D-9305-69D939CFFC41}"/>
                </a:ext>
              </a:extLst>
            </p:cNvPr>
            <p:cNvSpPr/>
            <p:nvPr/>
          </p:nvSpPr>
          <p:spPr>
            <a:xfrm>
              <a:off x="8432618" y="473981"/>
              <a:ext cx="3441699" cy="1953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64865208-0282-522D-9CBB-41D7A0C13CF8}"/>
                </a:ext>
              </a:extLst>
            </p:cNvPr>
            <p:cNvSpPr/>
            <p:nvPr/>
          </p:nvSpPr>
          <p:spPr>
            <a:xfrm>
              <a:off x="8565792" y="473981"/>
              <a:ext cx="3175357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0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Benefícios</a:t>
              </a:r>
              <a:r>
                <a:rPr lang="pt-BR" sz="3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Negócio</a:t>
              </a:r>
              <a:endParaRPr lang="pt-BR" sz="3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52B52E0B-B6B2-7659-7388-D85004B21707}"/>
                </a:ext>
              </a:extLst>
            </p:cNvPr>
            <p:cNvSpPr/>
            <p:nvPr/>
          </p:nvSpPr>
          <p:spPr>
            <a:xfrm>
              <a:off x="8565789" y="1027979"/>
              <a:ext cx="3175358" cy="120646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Solução sustentável e segura;</a:t>
              </a:r>
            </a:p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Sistema integrado, facilitando a</a:t>
              </a:r>
            </a:p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comunicação de dados entre si</a:t>
              </a:r>
            </a:p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 gerando informações uteis;</a:t>
              </a:r>
            </a:p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Arquitetura de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microsserviços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99BF244-10C2-8268-74A1-6D4C5283F11B}"/>
              </a:ext>
            </a:extLst>
          </p:cNvPr>
          <p:cNvGrpSpPr/>
          <p:nvPr/>
        </p:nvGrpSpPr>
        <p:grpSpPr>
          <a:xfrm>
            <a:off x="437363" y="1665337"/>
            <a:ext cx="3548743" cy="2803774"/>
            <a:chOff x="4288970" y="1300141"/>
            <a:chExt cx="3548743" cy="2803774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126294A1-1478-9F0A-D54E-126D782B6F4D}"/>
                </a:ext>
              </a:extLst>
            </p:cNvPr>
            <p:cNvSpPr/>
            <p:nvPr/>
          </p:nvSpPr>
          <p:spPr>
            <a:xfrm>
              <a:off x="4288970" y="1300141"/>
              <a:ext cx="3548743" cy="280377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4C6F636F-7A68-50E0-78C5-1DF4801B3884}"/>
                </a:ext>
              </a:extLst>
            </p:cNvPr>
            <p:cNvSpPr/>
            <p:nvPr/>
          </p:nvSpPr>
          <p:spPr>
            <a:xfrm>
              <a:off x="4508321" y="1300141"/>
              <a:ext cx="3175357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Soluções e Ideias</a:t>
              </a:r>
              <a:endParaRPr lang="pt-BR" sz="3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Freeform 4">
              <a:extLst>
                <a:ext uri="{FF2B5EF4-FFF2-40B4-BE49-F238E27FC236}">
                  <a16:creationId xmlns:a16="http://schemas.microsoft.com/office/drawing/2014/main" id="{EDA36D63-1C23-24FD-ED01-08FFAFB0BF48}"/>
                </a:ext>
              </a:extLst>
            </p:cNvPr>
            <p:cNvSpPr/>
            <p:nvPr/>
          </p:nvSpPr>
          <p:spPr>
            <a:xfrm>
              <a:off x="4508321" y="1903713"/>
              <a:ext cx="3175358" cy="199086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Baseado no monitoramento de hardware, metricas atuarão para realizar um processamento comparativo e emitir alertas ou abrir chamados, quando necessário;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Gerar chamados de forma automatizada, otimizando tempo;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Gerar insights poderosos, fornecendo poder decisório.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D36FAE1-EF66-68CB-F5B7-1D9F9B888251}"/>
              </a:ext>
            </a:extLst>
          </p:cNvPr>
          <p:cNvGrpSpPr/>
          <p:nvPr/>
        </p:nvGrpSpPr>
        <p:grpSpPr>
          <a:xfrm>
            <a:off x="7049352" y="4534547"/>
            <a:ext cx="3441699" cy="1876007"/>
            <a:chOff x="8221611" y="4328850"/>
            <a:chExt cx="3441699" cy="1876007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0989A313-4028-EAAB-5ADF-C73813CF2866}"/>
                </a:ext>
              </a:extLst>
            </p:cNvPr>
            <p:cNvSpPr/>
            <p:nvPr/>
          </p:nvSpPr>
          <p:spPr>
            <a:xfrm>
              <a:off x="8221611" y="4332803"/>
              <a:ext cx="3441699" cy="187205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13685269-931A-D6CF-65D0-9C18F8CB9656}"/>
                </a:ext>
              </a:extLst>
            </p:cNvPr>
            <p:cNvSpPr/>
            <p:nvPr/>
          </p:nvSpPr>
          <p:spPr>
            <a:xfrm>
              <a:off x="8354783" y="4328850"/>
              <a:ext cx="3175357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0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Benefícios</a:t>
              </a:r>
              <a:r>
                <a:rPr lang="pt-BR" sz="3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Usuário</a:t>
              </a:r>
              <a:endParaRPr lang="pt-BR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AE45C57E-7FB2-24A4-DAA3-6CF05B72EF36}"/>
                </a:ext>
              </a:extLst>
            </p:cNvPr>
            <p:cNvSpPr/>
            <p:nvPr/>
          </p:nvSpPr>
          <p:spPr>
            <a:xfrm>
              <a:off x="8354783" y="4882848"/>
              <a:ext cx="3175358" cy="1196370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Maior visibilidade e excelência operacional;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Confiabilidade;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Maior satisfação dos usuários otimizando o cotidiano dos mesmos.</a:t>
              </a:r>
            </a:p>
            <a:p>
              <a:pPr algn="just"/>
              <a:endParaRPr lang="pt-B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Símbolo de &quot;Não Permitido&quot; 31">
            <a:extLst>
              <a:ext uri="{FF2B5EF4-FFF2-40B4-BE49-F238E27FC236}">
                <a16:creationId xmlns:a16="http://schemas.microsoft.com/office/drawing/2014/main" id="{F4D6D890-5C22-BF0F-14BD-85066DC871D4}"/>
              </a:ext>
            </a:extLst>
          </p:cNvPr>
          <p:cNvSpPr/>
          <p:nvPr/>
        </p:nvSpPr>
        <p:spPr>
          <a:xfrm rot="2929541">
            <a:off x="-2671322" y="-1118441"/>
            <a:ext cx="874643" cy="7802218"/>
          </a:xfrm>
          <a:prstGeom prst="noSmoking">
            <a:avLst/>
          </a:prstGeom>
          <a:solidFill>
            <a:srgbClr val="334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BA2C817-F262-9728-209E-1ADF61377435}"/>
              </a:ext>
            </a:extLst>
          </p:cNvPr>
          <p:cNvGrpSpPr/>
          <p:nvPr/>
        </p:nvGrpSpPr>
        <p:grpSpPr>
          <a:xfrm>
            <a:off x="4495259" y="365268"/>
            <a:ext cx="3441699" cy="3449772"/>
            <a:chOff x="330201" y="1409701"/>
            <a:chExt cx="3441699" cy="3449772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604B1B81-8027-C9A1-8C57-BAED12166655}"/>
                </a:ext>
              </a:extLst>
            </p:cNvPr>
            <p:cNvSpPr/>
            <p:nvPr/>
          </p:nvSpPr>
          <p:spPr>
            <a:xfrm>
              <a:off x="330201" y="1409701"/>
              <a:ext cx="3441699" cy="3449772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D1495112-D703-7BAE-225F-225E6BED6179}"/>
                </a:ext>
              </a:extLst>
            </p:cNvPr>
            <p:cNvSpPr/>
            <p:nvPr/>
          </p:nvSpPr>
          <p:spPr>
            <a:xfrm>
              <a:off x="450851" y="2142440"/>
              <a:ext cx="3175358" cy="247674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Falta de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graficos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 integrados e informação;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Falta de insights de negócios e técnicos sobre recursos atreladas as maquinas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ATMs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 e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PDVs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BPMN de Atendimento arcaico e manual;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Falta de visibilidade sobre a operação de infraestrutura nas filiais;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Problemas com equipamentos devido a falta de manutenção.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AFCCA86F-8CFC-80F1-3B10-EE2D283EAA20}"/>
                </a:ext>
              </a:extLst>
            </p:cNvPr>
            <p:cNvSpPr/>
            <p:nvPr/>
          </p:nvSpPr>
          <p:spPr>
            <a:xfrm>
              <a:off x="1329440" y="1446634"/>
              <a:ext cx="230928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Problema</a:t>
              </a:r>
            </a:p>
          </p:txBody>
        </p:sp>
        <p:pic>
          <p:nvPicPr>
            <p:cNvPr id="42" name="Gráfico 41" descr="Bateria vazia com preenchimento sólido">
              <a:extLst>
                <a:ext uri="{FF2B5EF4-FFF2-40B4-BE49-F238E27FC236}">
                  <a16:creationId xmlns:a16="http://schemas.microsoft.com/office/drawing/2014/main" id="{1A0DBC4C-E531-ECFA-115E-AF9435563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9097" y="1487390"/>
              <a:ext cx="610343" cy="610343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34D0EF9-02AF-1C28-2AEC-41401D2269D9}"/>
              </a:ext>
            </a:extLst>
          </p:cNvPr>
          <p:cNvGrpSpPr/>
          <p:nvPr/>
        </p:nvGrpSpPr>
        <p:grpSpPr>
          <a:xfrm>
            <a:off x="2484084" y="4948540"/>
            <a:ext cx="3441699" cy="1641169"/>
            <a:chOff x="317680" y="4988230"/>
            <a:chExt cx="3441699" cy="1641169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BAAA01B4-16B9-4903-BA31-C335A8B1A284}"/>
                </a:ext>
              </a:extLst>
            </p:cNvPr>
            <p:cNvSpPr/>
            <p:nvPr/>
          </p:nvSpPr>
          <p:spPr>
            <a:xfrm>
              <a:off x="317680" y="5024280"/>
              <a:ext cx="3441699" cy="1605119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F57DDD05-7C1C-E1C7-E02A-3BA80D5EB024}"/>
                </a:ext>
              </a:extLst>
            </p:cNvPr>
            <p:cNvSpPr/>
            <p:nvPr/>
          </p:nvSpPr>
          <p:spPr>
            <a:xfrm>
              <a:off x="463371" y="5670611"/>
              <a:ext cx="3175358" cy="82067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marL="285750" indent="-285750">
                <a:buClr>
                  <a:srgbClr val="00C2CB"/>
                </a:buClr>
                <a:buFont typeface="Wingdings" panose="05000000000000000000" pitchFamily="2" charset="2"/>
                <a:buChar char="q"/>
              </a:pPr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Analista de TI;</a:t>
              </a:r>
            </a:p>
            <a:p>
              <a:pPr marL="285750" indent="-285750">
                <a:buClr>
                  <a:srgbClr val="00C2CB"/>
                </a:buClr>
                <a:buFont typeface="Wingdings" panose="05000000000000000000" pitchFamily="2" charset="2"/>
                <a:buChar char="q"/>
              </a:pPr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Gerência de TI Matriz e filial;</a:t>
              </a:r>
            </a:p>
            <a:p>
              <a:pPr marL="285750" indent="-285750">
                <a:buClr>
                  <a:srgbClr val="00C2CB"/>
                </a:buClr>
                <a:buFont typeface="Wingdings" panose="05000000000000000000" pitchFamily="2" charset="2"/>
                <a:buChar char="q"/>
              </a:pPr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Técnico de TI.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700E06A4-B674-0A70-5438-1FF54700EAE6}"/>
                </a:ext>
              </a:extLst>
            </p:cNvPr>
            <p:cNvSpPr/>
            <p:nvPr/>
          </p:nvSpPr>
          <p:spPr>
            <a:xfrm>
              <a:off x="450852" y="5024280"/>
              <a:ext cx="241815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Usuário</a:t>
              </a:r>
            </a:p>
          </p:txBody>
        </p:sp>
        <p:pic>
          <p:nvPicPr>
            <p:cNvPr id="46" name="Gráfico 45" descr="Usuário com preenchimento sólido">
              <a:extLst>
                <a:ext uri="{FF2B5EF4-FFF2-40B4-BE49-F238E27FC236}">
                  <a16:creationId xmlns:a16="http://schemas.microsoft.com/office/drawing/2014/main" id="{BA904A42-F29E-48AB-AADF-EDC1BB680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93041" y="4988230"/>
              <a:ext cx="633168" cy="633168"/>
            </a:xfrm>
            <a:prstGeom prst="rect">
              <a:avLst/>
            </a:prstGeom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</p:pic>
      </p:grpSp>
      <p:pic>
        <p:nvPicPr>
          <p:cNvPr id="34" name="Gráfico 33" descr="Mundo estrutura de tópicos">
            <a:extLst>
              <a:ext uri="{FF2B5EF4-FFF2-40B4-BE49-F238E27FC236}">
                <a16:creationId xmlns:a16="http://schemas.microsoft.com/office/drawing/2014/main" id="{DB94DBC7-2BB6-78CF-F46C-B07257D04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946" y="290512"/>
            <a:ext cx="914400" cy="9144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8" name="Gráfico 7" descr="Na mosca com preenchimento sólido">
            <a:extLst>
              <a:ext uri="{FF2B5EF4-FFF2-40B4-BE49-F238E27FC236}">
                <a16:creationId xmlns:a16="http://schemas.microsoft.com/office/drawing/2014/main" id="{1CA9EC68-0E7B-0392-6A91-014367AA17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3591" y="3991871"/>
            <a:ext cx="741044" cy="741044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10" name="Gráfico 9" descr="Luzes acesas com preenchimento sólido">
            <a:extLst>
              <a:ext uri="{FF2B5EF4-FFF2-40B4-BE49-F238E27FC236}">
                <a16:creationId xmlns:a16="http://schemas.microsoft.com/office/drawing/2014/main" id="{27ACE9C0-DFAB-EBB2-0348-5E1B0FB3BC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0428" y="5208816"/>
            <a:ext cx="914400" cy="9144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2447A18-0CE4-39E6-23DE-2673591A84EB}"/>
              </a:ext>
            </a:extLst>
          </p:cNvPr>
          <p:cNvGrpSpPr/>
          <p:nvPr/>
        </p:nvGrpSpPr>
        <p:grpSpPr>
          <a:xfrm>
            <a:off x="11217166" y="178891"/>
            <a:ext cx="806371" cy="817560"/>
            <a:chOff x="3892950" y="2196295"/>
            <a:chExt cx="2820365" cy="2803967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C14AF9F7-8BEC-1114-DA4D-FCDBC3DB021E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4" name="Gráfico 13" descr="Parar com preenchimento sólido">
                <a:extLst>
                  <a:ext uri="{FF2B5EF4-FFF2-40B4-BE49-F238E27FC236}">
                    <a16:creationId xmlns:a16="http://schemas.microsoft.com/office/drawing/2014/main" id="{AE8447B6-F905-03B7-BED5-A7F5CC8C6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Gráfico 27" descr="Parar estrutura de tópicos">
                <a:extLst>
                  <a:ext uri="{FF2B5EF4-FFF2-40B4-BE49-F238E27FC236}">
                    <a16:creationId xmlns:a16="http://schemas.microsoft.com/office/drawing/2014/main" id="{5BEF33B2-3046-F66C-395E-984D71F77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8621AB0-E324-FE25-52E1-9213B421A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pic>
        <p:nvPicPr>
          <p:cNvPr id="35" name="Gráfico 34" descr="Rota (dois pinos em um caminho) com preenchimento sólido">
            <a:extLst>
              <a:ext uri="{FF2B5EF4-FFF2-40B4-BE49-F238E27FC236}">
                <a16:creationId xmlns:a16="http://schemas.microsoft.com/office/drawing/2014/main" id="{31988F45-4405-99E4-BE66-1616C69D66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47037" y="4098588"/>
            <a:ext cx="741045" cy="74104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358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F8231A8-BE23-2AE0-FFD3-50045E9DA730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A9CA12C6-5DCB-1FB6-A0C7-265AB8AB1CA5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23B6F48-E536-8923-CE75-5BC40CA44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8" y="647556"/>
            <a:ext cx="2909546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Site Institucional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B1A6153-E585-4ACE-D9AA-503420207A49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9D1681A3-0B80-7B6F-D2A3-495918EA4271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11">
              <a:hlinkClick r:id="rId2"/>
              <a:extLst>
                <a:ext uri="{FF2B5EF4-FFF2-40B4-BE49-F238E27FC236}">
                  <a16:creationId xmlns:a16="http://schemas.microsoft.com/office/drawing/2014/main" id="{9A179694-25F2-7668-A1A1-51F42AFA427E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50BFDF06-66B6-7A7C-0028-E179B00082D9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0B17342D-28DE-8EF3-43A2-F0C662816B2A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4A4EB6AB-167C-C59E-293D-103766C863C5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3" name="AutoShape 2">
            <a:extLst>
              <a:ext uri="{FF2B5EF4-FFF2-40B4-BE49-F238E27FC236}">
                <a16:creationId xmlns:a16="http://schemas.microsoft.com/office/drawing/2014/main" id="{4E2E3E9E-1E2F-78A2-FD69-994389C3CD7D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192934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A0858DAC-78AB-81C4-E9F0-E86F71BDAD18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56ECC7B0-6C10-FD3D-4FA6-4FA16BE8C59F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9" name="Título 1">
            <a:extLst>
              <a:ext uri="{FF2B5EF4-FFF2-40B4-BE49-F238E27FC236}">
                <a16:creationId xmlns:a16="http://schemas.microsoft.com/office/drawing/2014/main" id="{D9F7058F-2E93-2F7F-73FC-5B66C013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7" y="647556"/>
            <a:ext cx="3615121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Ferramenta de Gestão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F4CCE663-C534-3739-BD14-505A007EBA4F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B909C3D-7F6A-62D1-1770-C50E8BD74186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1">
              <a:hlinkClick r:id="rId2"/>
              <a:extLst>
                <a:ext uri="{FF2B5EF4-FFF2-40B4-BE49-F238E27FC236}">
                  <a16:creationId xmlns:a16="http://schemas.microsoft.com/office/drawing/2014/main" id="{CC2DBEB6-983C-3773-35E4-014DADBEDD07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5C7FA52-0D42-2FDE-0E38-A65F35258F8E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9BCD194-80A2-10AC-C531-B3C9E4E7557A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A590C6E-A17B-4733-9B30-158602F8AE6C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6" name="AutoShape 2">
            <a:extLst>
              <a:ext uri="{FF2B5EF4-FFF2-40B4-BE49-F238E27FC236}">
                <a16:creationId xmlns:a16="http://schemas.microsoft.com/office/drawing/2014/main" id="{836A5D5A-1EB1-0659-645A-82EBDF65514C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40587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2">
            <a:extLst>
              <a:ext uri="{FF2B5EF4-FFF2-40B4-BE49-F238E27FC236}">
                <a16:creationId xmlns:a16="http://schemas.microsoft.com/office/drawing/2014/main" id="{6138DF3E-14C5-51B7-E47D-8AAA619F3612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46F7FB35-4C48-52A2-2C07-C6F2B2AF73EF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8" name="Título 1">
            <a:extLst>
              <a:ext uri="{FF2B5EF4-FFF2-40B4-BE49-F238E27FC236}">
                <a16:creationId xmlns:a16="http://schemas.microsoft.com/office/drawing/2014/main" id="{FD66822B-9BCF-15A8-7F98-A47CE797D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8" y="647556"/>
            <a:ext cx="2102006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 err="1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Client</a:t>
            </a: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 Linux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D540C8A-316C-C09B-0969-422A817868B3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4731F73-7A3D-9923-527E-E49001A972FD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11">
              <a:hlinkClick r:id="rId2"/>
              <a:extLst>
                <a:ext uri="{FF2B5EF4-FFF2-40B4-BE49-F238E27FC236}">
                  <a16:creationId xmlns:a16="http://schemas.microsoft.com/office/drawing/2014/main" id="{4F6EF8A8-F7AE-5DE7-6AB3-7E2852FEFABF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D7F8509-823A-DDC1-E85C-CE7115C20F88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77B7651-06E4-F8CC-74C4-F3E383699FF5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3C335473-1599-16A9-6D77-2141C2F9801C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25" name="AutoShape 2">
            <a:extLst>
              <a:ext uri="{FF2B5EF4-FFF2-40B4-BE49-F238E27FC236}">
                <a16:creationId xmlns:a16="http://schemas.microsoft.com/office/drawing/2014/main" id="{3FA28CA3-B21E-B644-9574-1A4F31F5ACF8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315514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C6DBEA59-AB0A-181C-7B61-2CCE6BA2AB2E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D61C6188-45B5-A95E-FE65-372EF7448735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D04B9BEE-FFB3-894A-0CA5-FF2134EB6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8" y="647556"/>
            <a:ext cx="2483006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Código Python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254065F-D334-3116-B076-2749F0380A53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C0E54C9-2A4B-44E1-4901-DB29BFC8EA8C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>
              <a:hlinkClick r:id="rId2"/>
              <a:extLst>
                <a:ext uri="{FF2B5EF4-FFF2-40B4-BE49-F238E27FC236}">
                  <a16:creationId xmlns:a16="http://schemas.microsoft.com/office/drawing/2014/main" id="{5593C031-8AB0-951E-D33D-2D9D7EAC4039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3AE9230-5764-D1E4-94B1-ADAA905F921F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7106264-C82D-F5E0-E5B0-B77A91DA3161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FF1E83E-DC81-A45D-FB85-18F081385E11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5" name="AutoShape 2">
            <a:extLst>
              <a:ext uri="{FF2B5EF4-FFF2-40B4-BE49-F238E27FC236}">
                <a16:creationId xmlns:a16="http://schemas.microsoft.com/office/drawing/2014/main" id="{F759E757-BBE8-8F80-9D3D-559B41251D06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64026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2AB92-3402-8861-A6D8-4A26579FC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20" y="489713"/>
            <a:ext cx="1926020" cy="1583126"/>
          </a:xfr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3120"/>
              </a:lnSpc>
            </a:pPr>
            <a: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Modelagem</a:t>
            </a:r>
            <a:b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</a:br>
            <a: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de</a:t>
            </a:r>
            <a:b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</a:br>
            <a: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Dados</a:t>
            </a:r>
            <a:b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</a:br>
            <a: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v1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14B2572-7E32-662F-AB78-CC15EAB163D7}"/>
              </a:ext>
            </a:extLst>
          </p:cNvPr>
          <p:cNvSpPr/>
          <p:nvPr/>
        </p:nvSpPr>
        <p:spPr>
          <a:xfrm rot="5400000">
            <a:off x="-440990" y="1225783"/>
            <a:ext cx="1486609" cy="110985"/>
          </a:xfrm>
          <a:prstGeom prst="rect">
            <a:avLst/>
          </a:prstGeom>
          <a:solidFill>
            <a:srgbClr val="00C2CB"/>
          </a:solidFill>
        </p:spPr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CB0613-D1DF-606D-A75F-A0A2480A7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68" b="5753"/>
          <a:stretch/>
        </p:blipFill>
        <p:spPr>
          <a:xfrm>
            <a:off x="2521853" y="0"/>
            <a:ext cx="8958160" cy="685800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BCEDC49F-4C97-3FB4-3A81-1CCC7CCAE950}"/>
              </a:ext>
            </a:extLst>
          </p:cNvPr>
          <p:cNvGrpSpPr/>
          <p:nvPr/>
        </p:nvGrpSpPr>
        <p:grpSpPr>
          <a:xfrm>
            <a:off x="246822" y="5844432"/>
            <a:ext cx="806371" cy="817560"/>
            <a:chOff x="3892950" y="2196295"/>
            <a:chExt cx="2820365" cy="2803967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B4A51A47-F128-9F4A-F5BD-E7EBEE2F63E8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0" name="Gráfico 9" descr="Parar com preenchimento sólido">
                <a:extLst>
                  <a:ext uri="{FF2B5EF4-FFF2-40B4-BE49-F238E27FC236}">
                    <a16:creationId xmlns:a16="http://schemas.microsoft.com/office/drawing/2014/main" id="{5D78BD25-50F8-5E91-E21D-7EE94A1FA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Gráfico 10" descr="Parar estrutura de tópicos">
                <a:extLst>
                  <a:ext uri="{FF2B5EF4-FFF2-40B4-BE49-F238E27FC236}">
                    <a16:creationId xmlns:a16="http://schemas.microsoft.com/office/drawing/2014/main" id="{B9DC62C3-775E-9C76-56E7-618F7AF1C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ECC168DF-DF78-B266-F2C0-4D2AB2138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A0DF3A4-4FDB-CB32-482F-E78865465663}"/>
              </a:ext>
            </a:extLst>
          </p:cNvPr>
          <p:cNvGrpSpPr/>
          <p:nvPr/>
        </p:nvGrpSpPr>
        <p:grpSpPr>
          <a:xfrm rot="10800000">
            <a:off x="10525728" y="63500"/>
            <a:ext cx="1590072" cy="1771013"/>
            <a:chOff x="62023" y="5027667"/>
            <a:chExt cx="1590072" cy="1771013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952CC00A-B397-23E5-7AB5-51B810353E26}"/>
                </a:ext>
              </a:extLst>
            </p:cNvPr>
            <p:cNvSpPr/>
            <p:nvPr/>
          </p:nvSpPr>
          <p:spPr>
            <a:xfrm>
              <a:off x="748747" y="5713248"/>
              <a:ext cx="178905" cy="189872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5FF33BB-79C1-C7DD-F4C8-2C16A7B73FEA}"/>
                </a:ext>
              </a:extLst>
            </p:cNvPr>
            <p:cNvSpPr/>
            <p:nvPr/>
          </p:nvSpPr>
          <p:spPr>
            <a:xfrm>
              <a:off x="418435" y="5902449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00F9995B-69C3-5B08-9708-6B3DA0F82E19}"/>
                </a:ext>
              </a:extLst>
            </p:cNvPr>
            <p:cNvSpPr/>
            <p:nvPr/>
          </p:nvSpPr>
          <p:spPr>
            <a:xfrm>
              <a:off x="828139" y="5990161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78003FE3-3668-8C94-8494-D54670E15AC5}"/>
                </a:ext>
              </a:extLst>
            </p:cNvPr>
            <p:cNvSpPr/>
            <p:nvPr/>
          </p:nvSpPr>
          <p:spPr>
            <a:xfrm>
              <a:off x="354282" y="6273462"/>
              <a:ext cx="211260" cy="222188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37FFCFD-7EC3-3DFE-46ED-156078A9FC5B}"/>
                </a:ext>
              </a:extLst>
            </p:cNvPr>
            <p:cNvSpPr/>
            <p:nvPr/>
          </p:nvSpPr>
          <p:spPr>
            <a:xfrm>
              <a:off x="127964" y="5282957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CB6B794F-1962-2937-8D16-7C858E48C175}"/>
                </a:ext>
              </a:extLst>
            </p:cNvPr>
            <p:cNvSpPr/>
            <p:nvPr/>
          </p:nvSpPr>
          <p:spPr>
            <a:xfrm>
              <a:off x="1359852" y="6478271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C4CAD40D-E868-8E11-698E-1C7E57265929}"/>
                </a:ext>
              </a:extLst>
            </p:cNvPr>
            <p:cNvSpPr/>
            <p:nvPr/>
          </p:nvSpPr>
          <p:spPr>
            <a:xfrm>
              <a:off x="94995" y="6472104"/>
              <a:ext cx="292243" cy="320409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32F7B26-2AB4-28D4-4813-A09DBAA13862}"/>
                </a:ext>
              </a:extLst>
            </p:cNvPr>
            <p:cNvSpPr/>
            <p:nvPr/>
          </p:nvSpPr>
          <p:spPr>
            <a:xfrm>
              <a:off x="62023" y="6032986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7CAB8B2-AD98-7D52-317D-8550B5B52D61}"/>
                </a:ext>
              </a:extLst>
            </p:cNvPr>
            <p:cNvSpPr/>
            <p:nvPr/>
          </p:nvSpPr>
          <p:spPr>
            <a:xfrm>
              <a:off x="573092" y="6546254"/>
              <a:ext cx="234314" cy="246259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80DDA160-CA18-D9F5-D709-3EDC3F4E3B41}"/>
                </a:ext>
              </a:extLst>
            </p:cNvPr>
            <p:cNvSpPr/>
            <p:nvPr/>
          </p:nvSpPr>
          <p:spPr>
            <a:xfrm>
              <a:off x="993261" y="6602641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9B03E9CC-527A-911F-763B-D9B130B39323}"/>
                </a:ext>
              </a:extLst>
            </p:cNvPr>
            <p:cNvSpPr/>
            <p:nvPr/>
          </p:nvSpPr>
          <p:spPr>
            <a:xfrm>
              <a:off x="62024" y="5027667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18357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C6DBEA59-AB0A-181C-7B61-2CCE6BA2AB2E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D61C6188-45B5-A95E-FE65-372EF7448735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D04B9BEE-FFB3-894A-0CA5-FF2134EB6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8" y="647556"/>
            <a:ext cx="4995522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Desafio </a:t>
            </a:r>
            <a:r>
              <a:rPr lang="pt-BR" sz="2400" spc="71" dirty="0" err="1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PoC</a:t>
            </a: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 (</a:t>
            </a:r>
            <a:r>
              <a:rPr lang="pt-BR" sz="2400" spc="71" dirty="0" err="1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Proof</a:t>
            </a: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 </a:t>
            </a:r>
            <a:r>
              <a:rPr lang="pt-BR" sz="2400" spc="71" dirty="0" err="1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of</a:t>
            </a: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 </a:t>
            </a:r>
            <a:r>
              <a:rPr lang="pt-BR" sz="2400" spc="71" dirty="0" err="1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Concept</a:t>
            </a: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)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254065F-D334-3116-B076-2749F0380A53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C0E54C9-2A4B-44E1-4901-DB29BFC8EA8C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>
              <a:hlinkClick r:id="rId2"/>
              <a:extLst>
                <a:ext uri="{FF2B5EF4-FFF2-40B4-BE49-F238E27FC236}">
                  <a16:creationId xmlns:a16="http://schemas.microsoft.com/office/drawing/2014/main" id="{5593C031-8AB0-951E-D33D-2D9D7EAC4039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3AE9230-5764-D1E4-94B1-ADAA905F921F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7106264-C82D-F5E0-E5B0-B77A91DA3161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FF1E83E-DC81-A45D-FB85-18F081385E11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5" name="AutoShape 2">
            <a:extLst>
              <a:ext uri="{FF2B5EF4-FFF2-40B4-BE49-F238E27FC236}">
                <a16:creationId xmlns:a16="http://schemas.microsoft.com/office/drawing/2014/main" id="{F759E757-BBE8-8F80-9D3D-559B41251D06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112044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7EFDD-9FDE-36DB-B684-34D1E8CD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0" y="542374"/>
            <a:ext cx="3354860" cy="1148314"/>
          </a:xfrm>
        </p:spPr>
        <p:txBody>
          <a:bodyPr>
            <a:normAutofit/>
          </a:bodyPr>
          <a:lstStyle/>
          <a:p>
            <a:pPr algn="ctr"/>
            <a:r>
              <a:rPr lang="pt-BR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Slack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184A58F-962D-BB7A-B040-5E1AB7B447FE}"/>
              </a:ext>
            </a:extLst>
          </p:cNvPr>
          <p:cNvGrpSpPr/>
          <p:nvPr/>
        </p:nvGrpSpPr>
        <p:grpSpPr>
          <a:xfrm>
            <a:off x="5713405" y="2012731"/>
            <a:ext cx="5640395" cy="3229410"/>
            <a:chOff x="5338507" y="4424551"/>
            <a:chExt cx="7610985" cy="4365569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F4DBF39-1C79-5719-BE9A-70836DB6A246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11">
              <a:hlinkClick r:id="rId2"/>
              <a:extLst>
                <a:ext uri="{FF2B5EF4-FFF2-40B4-BE49-F238E27FC236}">
                  <a16:creationId xmlns:a16="http://schemas.microsoft.com/office/drawing/2014/main" id="{7331932D-64B6-4640-4AD4-9C0063D0F2AE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413F031-02F4-047D-2228-6EB50F000230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74BA4574-E546-F423-21D3-B873F6C6CACB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591C53CA-3CC1-0C53-5B75-E381A9F35172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7E94673-FFE6-2393-7589-FC2DFFC2A70B}"/>
              </a:ext>
            </a:extLst>
          </p:cNvPr>
          <p:cNvSpPr txBox="1"/>
          <p:nvPr/>
        </p:nvSpPr>
        <p:spPr>
          <a:xfrm>
            <a:off x="838200" y="2334775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rgbClr val="023E8A"/>
                </a:solidFill>
                <a:latin typeface="Nunito" pitchFamily="2" charset="0"/>
              </a:rPr>
              <a:t>O que é o Slack?</a:t>
            </a:r>
          </a:p>
          <a:p>
            <a:pPr algn="just"/>
            <a:r>
              <a:rPr lang="pt-BR" dirty="0">
                <a:latin typeface="Nunito" pitchFamily="2" charset="0"/>
              </a:rPr>
              <a:t>O Slack é um </a:t>
            </a:r>
            <a:r>
              <a:rPr lang="pt-BR" b="1" dirty="0">
                <a:latin typeface="Nunito" pitchFamily="2" charset="0"/>
              </a:rPr>
              <a:t>app de mensagens</a:t>
            </a:r>
            <a:r>
              <a:rPr lang="pt-BR" dirty="0">
                <a:latin typeface="Nunito" pitchFamily="2" charset="0"/>
              </a:rPr>
              <a:t> para empresas que conecta as pessoas às informações de que elas precisam. Reunindo pessoas para trabalhar como uma equipe unificada, </a:t>
            </a:r>
            <a:r>
              <a:rPr lang="pt-BR" b="1" dirty="0">
                <a:latin typeface="Nunito" pitchFamily="2" charset="0"/>
              </a:rPr>
              <a:t>o Slack transforma a forma como as organizações se comunicam</a:t>
            </a:r>
            <a:r>
              <a:rPr lang="pt-BR" dirty="0">
                <a:latin typeface="Nunito" pitchFamily="2" charset="0"/>
              </a:rPr>
              <a:t>.</a:t>
            </a:r>
          </a:p>
        </p:txBody>
      </p:sp>
      <p:sp>
        <p:nvSpPr>
          <p:cNvPr id="11" name="Raio 10">
            <a:extLst>
              <a:ext uri="{FF2B5EF4-FFF2-40B4-BE49-F238E27FC236}">
                <a16:creationId xmlns:a16="http://schemas.microsoft.com/office/drawing/2014/main" id="{C2DC0748-8960-4B1F-6163-940EC4C3D2A5}"/>
              </a:ext>
            </a:extLst>
          </p:cNvPr>
          <p:cNvSpPr/>
          <p:nvPr/>
        </p:nvSpPr>
        <p:spPr>
          <a:xfrm rot="17358407">
            <a:off x="9484987" y="-3166972"/>
            <a:ext cx="874643" cy="7802218"/>
          </a:xfrm>
          <a:prstGeom prst="lightningBolt">
            <a:avLst/>
          </a:prstGeom>
          <a:solidFill>
            <a:srgbClr val="00C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aio 11">
            <a:extLst>
              <a:ext uri="{FF2B5EF4-FFF2-40B4-BE49-F238E27FC236}">
                <a16:creationId xmlns:a16="http://schemas.microsoft.com/office/drawing/2014/main" id="{F8BCA74B-CA05-949C-F8CA-50EEA7A76BC0}"/>
              </a:ext>
            </a:extLst>
          </p:cNvPr>
          <p:cNvSpPr/>
          <p:nvPr/>
        </p:nvSpPr>
        <p:spPr>
          <a:xfrm rot="6654365">
            <a:off x="10250185" y="-3649814"/>
            <a:ext cx="874643" cy="7802218"/>
          </a:xfrm>
          <a:prstGeom prst="lightningBolt">
            <a:avLst/>
          </a:prstGeom>
          <a:solidFill>
            <a:srgbClr val="2F2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FC07AE9-E108-5EDE-6566-5F18B130270B}"/>
              </a:ext>
            </a:extLst>
          </p:cNvPr>
          <p:cNvGrpSpPr/>
          <p:nvPr/>
        </p:nvGrpSpPr>
        <p:grpSpPr>
          <a:xfrm>
            <a:off x="206266" y="5841184"/>
            <a:ext cx="806371" cy="817560"/>
            <a:chOff x="3892950" y="2196295"/>
            <a:chExt cx="2820365" cy="2803967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72DFBAC9-5A76-4BC4-AB55-5DFD962EA6EB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6" name="Gráfico 15" descr="Parar com preenchimento sólido">
                <a:extLst>
                  <a:ext uri="{FF2B5EF4-FFF2-40B4-BE49-F238E27FC236}">
                    <a16:creationId xmlns:a16="http://schemas.microsoft.com/office/drawing/2014/main" id="{23469E87-A811-D525-EF5C-B4EB6D8E3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Gráfico 16" descr="Parar estrutura de tópicos">
                <a:extLst>
                  <a:ext uri="{FF2B5EF4-FFF2-40B4-BE49-F238E27FC236}">
                    <a16:creationId xmlns:a16="http://schemas.microsoft.com/office/drawing/2014/main" id="{426D610D-54A2-196C-DF8C-C5782E006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5" name="Imagem 14" descr="Ícone&#10;&#10;Descrição gerada automaticamente">
              <a:extLst>
                <a:ext uri="{FF2B5EF4-FFF2-40B4-BE49-F238E27FC236}">
                  <a16:creationId xmlns:a16="http://schemas.microsoft.com/office/drawing/2014/main" id="{F06BBE55-DBDC-11C4-E2DD-4690F62F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161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3846A5-A498-4C9E-B4DC-13532657D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506" y="643467"/>
            <a:ext cx="1128382" cy="847206"/>
            <a:chOff x="8183879" y="1000124"/>
            <a:chExt cx="1562267" cy="1172973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8A845FC1-FE68-40DE-B785-AA0F3DBD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C26048ED-7A92-4694-A168-2C6C5C0D6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62A3FAA-D056-4098-8115-EA61EAF0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7645" y="839534"/>
            <a:ext cx="6781601" cy="5652388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6599CD6-1135-7535-EB4D-EFFF69CEF91C}"/>
              </a:ext>
            </a:extLst>
          </p:cNvPr>
          <p:cNvGrpSpPr/>
          <p:nvPr/>
        </p:nvGrpSpPr>
        <p:grpSpPr>
          <a:xfrm>
            <a:off x="282754" y="5729227"/>
            <a:ext cx="806371" cy="817560"/>
            <a:chOff x="3892950" y="2196295"/>
            <a:chExt cx="2820365" cy="2803967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6A609A66-66CF-95D6-4F4A-36D34F1E38B4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2" name="Gráfico 11" descr="Parar com preenchimento sólido">
                <a:extLst>
                  <a:ext uri="{FF2B5EF4-FFF2-40B4-BE49-F238E27FC236}">
                    <a16:creationId xmlns:a16="http://schemas.microsoft.com/office/drawing/2014/main" id="{94A33843-5C4E-27F1-4AB8-4117AFA56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áfico 13" descr="Parar estrutura de tópicos">
                <a:extLst>
                  <a:ext uri="{FF2B5EF4-FFF2-40B4-BE49-F238E27FC236}">
                    <a16:creationId xmlns:a16="http://schemas.microsoft.com/office/drawing/2014/main" id="{AAE0A5A6-D637-9E1D-D3A7-9C9396B7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0" name="Imagem 9" descr="Ícone&#10;&#10;Descrição gerada automaticamente">
              <a:extLst>
                <a:ext uri="{FF2B5EF4-FFF2-40B4-BE49-F238E27FC236}">
                  <a16:creationId xmlns:a16="http://schemas.microsoft.com/office/drawing/2014/main" id="{6882430D-CF8B-6B0F-ECEA-5EF06D107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B263848-CEE0-3631-171A-85D2A992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770" y="839534"/>
            <a:ext cx="3742570" cy="50240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err="1">
                <a:solidFill>
                  <a:srgbClr val="00C2CB"/>
                </a:solidFill>
                <a:latin typeface="Nunito bold" pitchFamily="2" charset="0"/>
              </a:rPr>
              <a:t>C</a:t>
            </a:r>
            <a:r>
              <a:rPr lang="en-US" sz="5400" kern="1200" dirty="0" err="1">
                <a:solidFill>
                  <a:schemeClr val="bg1"/>
                </a:solidFill>
                <a:latin typeface="Nunito bold" pitchFamily="2" charset="0"/>
              </a:rPr>
              <a:t>onclusão</a:t>
            </a:r>
            <a:endParaRPr lang="en-US" sz="5400" kern="1200" dirty="0">
              <a:solidFill>
                <a:schemeClr val="bg1"/>
              </a:solidFill>
              <a:latin typeface="Nunito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89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12E566D-5329-3E93-B138-6B25BCAE9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158"/>
          <a:stretch/>
        </p:blipFill>
        <p:spPr>
          <a:xfrm>
            <a:off x="300061" y="272019"/>
            <a:ext cx="2360408" cy="1874857"/>
          </a:xfrm>
          <a:prstGeom prst="rect">
            <a:avLst/>
          </a:prstGeom>
        </p:spPr>
      </p:pic>
      <p:pic>
        <p:nvPicPr>
          <p:cNvPr id="15" name="Imagem 1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40B47E29-9E2B-88CF-29F0-60CEA836F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28" y="-148251"/>
            <a:ext cx="2262279" cy="2262279"/>
          </a:xfrm>
          <a:prstGeom prst="rect">
            <a:avLst/>
          </a:prstGeom>
        </p:spPr>
      </p:pic>
      <p:sp>
        <p:nvSpPr>
          <p:cNvPr id="32" name="Rectangle 19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7CE027-93FA-6401-9C5D-02FC1D2985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738"/>
          <a:stretch/>
        </p:blipFill>
        <p:spPr>
          <a:xfrm>
            <a:off x="363461" y="3434979"/>
            <a:ext cx="6839378" cy="2627620"/>
          </a:xfrm>
          <a:prstGeom prst="rect">
            <a:avLst/>
          </a:prstGeom>
        </p:spPr>
      </p:pic>
      <p:sp>
        <p:nvSpPr>
          <p:cNvPr id="34" name="Rectangle 23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61382D40-179B-0B43-E0DE-8F301E42B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734" y="313080"/>
            <a:ext cx="3312786" cy="3312786"/>
          </a:xfrm>
          <a:prstGeom prst="rect">
            <a:avLst/>
          </a:prstGeom>
        </p:spPr>
      </p:pic>
      <p:sp>
        <p:nvSpPr>
          <p:cNvPr id="35" name="Rectangle 25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 descr="Interface gráfica do usuário, Aplicativo, Ícone&#10;&#10;Descrição gerada automaticamente">
            <a:extLst>
              <a:ext uri="{FF2B5EF4-FFF2-40B4-BE49-F238E27FC236}">
                <a16:creationId xmlns:a16="http://schemas.microsoft.com/office/drawing/2014/main" id="{FC5E7E05-72B2-5B19-F98E-7733325690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283" y="4287794"/>
            <a:ext cx="2227687" cy="2227687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8334CDC-3651-5A1C-99E0-65DB7A3CFBD6}"/>
              </a:ext>
            </a:extLst>
          </p:cNvPr>
          <p:cNvSpPr/>
          <p:nvPr/>
        </p:nvSpPr>
        <p:spPr>
          <a:xfrm>
            <a:off x="2932038" y="1163991"/>
            <a:ext cx="1216325" cy="460937"/>
          </a:xfrm>
          <a:prstGeom prst="roundRect">
            <a:avLst/>
          </a:prstGeom>
          <a:solidFill>
            <a:srgbClr val="00C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8AD1674-5526-95A5-1A2C-B29410C8BD52}"/>
              </a:ext>
            </a:extLst>
          </p:cNvPr>
          <p:cNvGrpSpPr/>
          <p:nvPr/>
        </p:nvGrpSpPr>
        <p:grpSpPr>
          <a:xfrm>
            <a:off x="5649181" y="1560693"/>
            <a:ext cx="806371" cy="817560"/>
            <a:chOff x="3892950" y="2196295"/>
            <a:chExt cx="2820365" cy="2803967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7772DBF3-94AB-12FB-7FF1-358BBCE3F8EA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29" name="Gráfico 28" descr="Parar com preenchimento sólido">
                <a:extLst>
                  <a:ext uri="{FF2B5EF4-FFF2-40B4-BE49-F238E27FC236}">
                    <a16:creationId xmlns:a16="http://schemas.microsoft.com/office/drawing/2014/main" id="{33CBA683-8744-07A7-7CB1-46112E23B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Gráfico 30" descr="Parar estrutura de tópicos">
                <a:extLst>
                  <a:ext uri="{FF2B5EF4-FFF2-40B4-BE49-F238E27FC236}">
                    <a16:creationId xmlns:a16="http://schemas.microsoft.com/office/drawing/2014/main" id="{C71EFDE1-D3C7-15A0-742F-64B5C4D52A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27" name="Imagem 26" descr="Ícone&#10;&#10;Descrição gerada automaticamente">
              <a:extLst>
                <a:ext uri="{FF2B5EF4-FFF2-40B4-BE49-F238E27FC236}">
                  <a16:creationId xmlns:a16="http://schemas.microsoft.com/office/drawing/2014/main" id="{E2719443-FE8A-B945-D5D2-CD0CAF171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04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C17D936-97C1-6FB4-3930-BF5AE160CD02}"/>
              </a:ext>
            </a:extLst>
          </p:cNvPr>
          <p:cNvGrpSpPr/>
          <p:nvPr/>
        </p:nvGrpSpPr>
        <p:grpSpPr>
          <a:xfrm>
            <a:off x="2508002" y="1690688"/>
            <a:ext cx="7175996" cy="3827084"/>
            <a:chOff x="2365570" y="1404252"/>
            <a:chExt cx="7175996" cy="3827084"/>
          </a:xfrm>
        </p:grpSpPr>
        <p:pic>
          <p:nvPicPr>
            <p:cNvPr id="1026" name="Picture 2" descr="Curso: CBD0268 - Documentação Audiovisual (2020)">
              <a:extLst>
                <a:ext uri="{FF2B5EF4-FFF2-40B4-BE49-F238E27FC236}">
                  <a16:creationId xmlns:a16="http://schemas.microsoft.com/office/drawing/2014/main" id="{50F945F4-B361-D01B-8D03-A3774DEDA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9579" y="1514238"/>
              <a:ext cx="3567978" cy="3588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AC667B42-1CB3-B956-D7C8-9F873008FF1C}"/>
                </a:ext>
              </a:extLst>
            </p:cNvPr>
            <p:cNvSpPr/>
            <p:nvPr/>
          </p:nvSpPr>
          <p:spPr>
            <a:xfrm>
              <a:off x="2365570" y="1404252"/>
              <a:ext cx="7175996" cy="382708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DCFFC0-9791-3DA8-C354-74EE8CF6F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622" y="1800674"/>
            <a:ext cx="6663855" cy="3827083"/>
          </a:xfrm>
        </p:spPr>
        <p:txBody>
          <a:bodyPr>
            <a:normAutofit lnSpcReduction="10000"/>
          </a:bodyPr>
          <a:lstStyle/>
          <a:p>
            <a:pPr algn="just">
              <a:buClr>
                <a:srgbClr val="00C2CB"/>
              </a:buClr>
              <a:buSzPct val="90000"/>
              <a:buFont typeface="Wingdings" panose="05000000000000000000" pitchFamily="2" charset="2"/>
              <a:buChar char="§"/>
            </a:pPr>
            <a:r>
              <a:rPr lang="pt-BR" sz="2400" dirty="0"/>
              <a:t>Criamos um Hub de Tecnologia que investe e desenvolve soluções focadas no </a:t>
            </a:r>
            <a:r>
              <a:rPr lang="pt-BR" sz="2400" b="1" dirty="0"/>
              <a:t>mercado audiovisual</a:t>
            </a:r>
            <a:r>
              <a:rPr lang="pt-BR" sz="2400" dirty="0"/>
              <a:t>;</a:t>
            </a:r>
          </a:p>
          <a:p>
            <a:pPr algn="just">
              <a:buClr>
                <a:srgbClr val="00C2CB"/>
              </a:buClr>
              <a:buSzPct val="90000"/>
              <a:buFont typeface="Wingdings" panose="05000000000000000000" pitchFamily="2" charset="2"/>
              <a:buChar char="§"/>
            </a:pPr>
            <a:r>
              <a:rPr lang="pt-BR" sz="2400" dirty="0"/>
              <a:t>Buscamos aumentar os resultados e diminuir os prejuízos;</a:t>
            </a:r>
          </a:p>
          <a:p>
            <a:pPr algn="just">
              <a:buClr>
                <a:srgbClr val="00C2CB"/>
              </a:buClr>
              <a:buSzPct val="90000"/>
              <a:buFont typeface="Wingdings" panose="05000000000000000000" pitchFamily="2" charset="2"/>
              <a:buChar char="§"/>
            </a:pPr>
            <a:r>
              <a:rPr lang="pt-BR" sz="2400" dirty="0"/>
              <a:t>Aqui, cada pessoa é um </a:t>
            </a:r>
            <a:r>
              <a:rPr lang="pt-BR" sz="2400" b="1" dirty="0"/>
              <a:t>Hub</a:t>
            </a:r>
            <a:r>
              <a:rPr lang="pt-BR" sz="2400" dirty="0"/>
              <a:t> pronto para difundir conceitos, estratégias e soluções inovadoras. Os melhores profissionais conectados às melhores soluções. Essa é a </a:t>
            </a:r>
            <a:r>
              <a:rPr lang="pt-BR" sz="2400" b="1" dirty="0"/>
              <a:t>REC.</a:t>
            </a:r>
            <a:r>
              <a:rPr lang="pt-BR" sz="2400" dirty="0"/>
              <a:t>, uma proposta que desafia a lógica de negócios para transformar a vida de todos.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04824F-7A1D-80D8-0454-417E1939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latin typeface="Nunito bold" pitchFamily="2" charset="0"/>
              </a:rPr>
              <a:t>Quem Somos?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9224777-B1A9-860E-C5FB-35C429E84490}"/>
              </a:ext>
            </a:extLst>
          </p:cNvPr>
          <p:cNvGrpSpPr/>
          <p:nvPr/>
        </p:nvGrpSpPr>
        <p:grpSpPr>
          <a:xfrm>
            <a:off x="11187340" y="5903120"/>
            <a:ext cx="806371" cy="817560"/>
            <a:chOff x="3892950" y="2196295"/>
            <a:chExt cx="2820365" cy="2803967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E1EA1219-74D4-29B8-EE18-1A0E95D815B5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7" name="Gráfico 6" descr="Parar com preenchimento sólido">
                <a:extLst>
                  <a:ext uri="{FF2B5EF4-FFF2-40B4-BE49-F238E27FC236}">
                    <a16:creationId xmlns:a16="http://schemas.microsoft.com/office/drawing/2014/main" id="{E83A783A-F58B-947F-B99D-250E9F30C2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áfico 7" descr="Parar estrutura de tópicos">
                <a:extLst>
                  <a:ext uri="{FF2B5EF4-FFF2-40B4-BE49-F238E27FC236}">
                    <a16:creationId xmlns:a16="http://schemas.microsoft.com/office/drawing/2014/main" id="{EDDD6B54-DE6B-77BF-7C56-6F12B1999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6" name="Imagem 5" descr="Ícone&#10;&#10;Descrição gerada automaticamente">
              <a:extLst>
                <a:ext uri="{FF2B5EF4-FFF2-40B4-BE49-F238E27FC236}">
                  <a16:creationId xmlns:a16="http://schemas.microsoft.com/office/drawing/2014/main" id="{02B802DD-3092-AD66-6343-CB50ABB26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sp>
        <p:nvSpPr>
          <p:cNvPr id="21" name="Raio 20">
            <a:extLst>
              <a:ext uri="{FF2B5EF4-FFF2-40B4-BE49-F238E27FC236}">
                <a16:creationId xmlns:a16="http://schemas.microsoft.com/office/drawing/2014/main" id="{DF62DB49-9CF7-7C2D-91E0-846EE4AD6569}"/>
              </a:ext>
            </a:extLst>
          </p:cNvPr>
          <p:cNvSpPr/>
          <p:nvPr/>
        </p:nvSpPr>
        <p:spPr>
          <a:xfrm rot="19316920">
            <a:off x="11379892" y="-2393728"/>
            <a:ext cx="874643" cy="7802218"/>
          </a:xfrm>
          <a:prstGeom prst="lightningBolt">
            <a:avLst/>
          </a:prstGeom>
          <a:solidFill>
            <a:srgbClr val="334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aio 21">
            <a:extLst>
              <a:ext uri="{FF2B5EF4-FFF2-40B4-BE49-F238E27FC236}">
                <a16:creationId xmlns:a16="http://schemas.microsoft.com/office/drawing/2014/main" id="{C7AE1CCD-5EAF-F33D-5B0B-2844CEB779D4}"/>
              </a:ext>
            </a:extLst>
          </p:cNvPr>
          <p:cNvSpPr/>
          <p:nvPr/>
        </p:nvSpPr>
        <p:spPr>
          <a:xfrm rot="8612878">
            <a:off x="12034225" y="-2639796"/>
            <a:ext cx="874643" cy="7802218"/>
          </a:xfrm>
          <a:prstGeom prst="lightningBolt">
            <a:avLst/>
          </a:prstGeom>
          <a:solidFill>
            <a:srgbClr val="2F2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BD50E276-B7EE-02E0-2798-E5ED129419EF}"/>
              </a:ext>
            </a:extLst>
          </p:cNvPr>
          <p:cNvGrpSpPr/>
          <p:nvPr/>
        </p:nvGrpSpPr>
        <p:grpSpPr>
          <a:xfrm>
            <a:off x="62023" y="5027667"/>
            <a:ext cx="1590072" cy="1771013"/>
            <a:chOff x="62023" y="5027667"/>
            <a:chExt cx="1590072" cy="1771013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84D65B5D-C8F1-C9B2-4BFA-4D8CDB5177C2}"/>
                </a:ext>
              </a:extLst>
            </p:cNvPr>
            <p:cNvSpPr/>
            <p:nvPr/>
          </p:nvSpPr>
          <p:spPr>
            <a:xfrm>
              <a:off x="748747" y="5713248"/>
              <a:ext cx="178905" cy="189872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BF70DB3-4C83-1BFD-1A93-8B9CE66C9997}"/>
                </a:ext>
              </a:extLst>
            </p:cNvPr>
            <p:cNvSpPr/>
            <p:nvPr/>
          </p:nvSpPr>
          <p:spPr>
            <a:xfrm>
              <a:off x="418435" y="5902449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3F3BB002-3928-52AC-8452-CA825F7C1F68}"/>
                </a:ext>
              </a:extLst>
            </p:cNvPr>
            <p:cNvSpPr/>
            <p:nvPr/>
          </p:nvSpPr>
          <p:spPr>
            <a:xfrm>
              <a:off x="828139" y="5990161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B47ACB82-653F-97E5-CF52-8326177FA48B}"/>
                </a:ext>
              </a:extLst>
            </p:cNvPr>
            <p:cNvSpPr/>
            <p:nvPr/>
          </p:nvSpPr>
          <p:spPr>
            <a:xfrm>
              <a:off x="354282" y="6273462"/>
              <a:ext cx="211260" cy="222188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5B4919C8-9798-50EA-537A-C29C7356418F}"/>
                </a:ext>
              </a:extLst>
            </p:cNvPr>
            <p:cNvSpPr/>
            <p:nvPr/>
          </p:nvSpPr>
          <p:spPr>
            <a:xfrm>
              <a:off x="127964" y="5282957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2DDA10B3-DCAE-8C84-867E-0E7BAD251BEA}"/>
                </a:ext>
              </a:extLst>
            </p:cNvPr>
            <p:cNvSpPr/>
            <p:nvPr/>
          </p:nvSpPr>
          <p:spPr>
            <a:xfrm>
              <a:off x="1359852" y="6478271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2AE99FC5-670B-3878-BD0C-8033DFC773F2}"/>
                </a:ext>
              </a:extLst>
            </p:cNvPr>
            <p:cNvSpPr/>
            <p:nvPr/>
          </p:nvSpPr>
          <p:spPr>
            <a:xfrm>
              <a:off x="94995" y="6472104"/>
              <a:ext cx="292243" cy="320409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3F713124-0999-07BB-F8B2-5A9144036E89}"/>
                </a:ext>
              </a:extLst>
            </p:cNvPr>
            <p:cNvSpPr/>
            <p:nvPr/>
          </p:nvSpPr>
          <p:spPr>
            <a:xfrm>
              <a:off x="62023" y="6032986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6616E08-EC2F-B684-CB82-A5B294E03BB3}"/>
                </a:ext>
              </a:extLst>
            </p:cNvPr>
            <p:cNvSpPr/>
            <p:nvPr/>
          </p:nvSpPr>
          <p:spPr>
            <a:xfrm>
              <a:off x="573092" y="6546254"/>
              <a:ext cx="234314" cy="246259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595137B9-8EB4-E79F-2651-8E864DB06AB2}"/>
                </a:ext>
              </a:extLst>
            </p:cNvPr>
            <p:cNvSpPr/>
            <p:nvPr/>
          </p:nvSpPr>
          <p:spPr>
            <a:xfrm>
              <a:off x="993261" y="6602641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3BE655BF-0F70-DCB2-8C25-ED0B92A50150}"/>
                </a:ext>
              </a:extLst>
            </p:cNvPr>
            <p:cNvSpPr/>
            <p:nvPr/>
          </p:nvSpPr>
          <p:spPr>
            <a:xfrm>
              <a:off x="62024" y="5027667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954761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E7FE242-F5D6-A2CA-8693-4810A4BF1569}"/>
              </a:ext>
            </a:extLst>
          </p:cNvPr>
          <p:cNvGrpSpPr/>
          <p:nvPr/>
        </p:nvGrpSpPr>
        <p:grpSpPr>
          <a:xfrm>
            <a:off x="182339" y="182185"/>
            <a:ext cx="806371" cy="817560"/>
            <a:chOff x="3892950" y="2196295"/>
            <a:chExt cx="2820365" cy="2803967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6B9E9A5-BFA8-A518-8268-1A1AF95415C4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5" name="Gráfico 4" descr="Parar com preenchimento sólido">
                <a:extLst>
                  <a:ext uri="{FF2B5EF4-FFF2-40B4-BE49-F238E27FC236}">
                    <a16:creationId xmlns:a16="http://schemas.microsoft.com/office/drawing/2014/main" id="{612D2929-64B8-E70A-4AC9-F071B4324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áfico 7" descr="Parar estrutura de tópicos">
                <a:extLst>
                  <a:ext uri="{FF2B5EF4-FFF2-40B4-BE49-F238E27FC236}">
                    <a16:creationId xmlns:a16="http://schemas.microsoft.com/office/drawing/2014/main" id="{98C32CFA-3804-97DA-2D7C-297E89F64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0" name="Imagem 9" descr="Ícone&#10;&#10;Descrição gerada automaticamente">
              <a:extLst>
                <a:ext uri="{FF2B5EF4-FFF2-40B4-BE49-F238E27FC236}">
                  <a16:creationId xmlns:a16="http://schemas.microsoft.com/office/drawing/2014/main" id="{3D38D8AB-41F9-45E0-C130-A81D9926B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6115FE32-25E2-E983-19BA-7678385EF8C9}"/>
              </a:ext>
            </a:extLst>
          </p:cNvPr>
          <p:cNvSpPr/>
          <p:nvPr/>
        </p:nvSpPr>
        <p:spPr>
          <a:xfrm>
            <a:off x="10625328" y="5477256"/>
            <a:ext cx="2606040" cy="2596896"/>
          </a:xfrm>
          <a:prstGeom prst="ellipse">
            <a:avLst/>
          </a:prstGeom>
          <a:solidFill>
            <a:srgbClr val="00C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E433EBB-9B9D-850F-C7C6-3ADE172F8253}"/>
              </a:ext>
            </a:extLst>
          </p:cNvPr>
          <p:cNvSpPr/>
          <p:nvPr/>
        </p:nvSpPr>
        <p:spPr>
          <a:xfrm>
            <a:off x="10706641" y="-1216847"/>
            <a:ext cx="2606040" cy="2596896"/>
          </a:xfrm>
          <a:prstGeom prst="ellipse">
            <a:avLst/>
          </a:prstGeom>
          <a:solidFill>
            <a:srgbClr val="334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68BEDB4-9B63-6729-BBB5-32B61941BB77}"/>
              </a:ext>
            </a:extLst>
          </p:cNvPr>
          <p:cNvSpPr txBox="1"/>
          <p:nvPr/>
        </p:nvSpPr>
        <p:spPr>
          <a:xfrm>
            <a:off x="238136" y="6307842"/>
            <a:ext cx="114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unito bold" pitchFamily="2" charset="0"/>
              </a:rPr>
              <a:t>| EQUIPE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248D1E4F-1CD1-5C1E-63B1-D6ABBDE67C64}"/>
              </a:ext>
            </a:extLst>
          </p:cNvPr>
          <p:cNvGrpSpPr/>
          <p:nvPr/>
        </p:nvGrpSpPr>
        <p:grpSpPr>
          <a:xfrm>
            <a:off x="2028086" y="3563978"/>
            <a:ext cx="1851660" cy="3184059"/>
            <a:chOff x="2022806" y="3566267"/>
            <a:chExt cx="1851660" cy="3184059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997F6AAF-7405-7104-3F83-80866460FA1B}"/>
                </a:ext>
              </a:extLst>
            </p:cNvPr>
            <p:cNvGrpSpPr/>
            <p:nvPr/>
          </p:nvGrpSpPr>
          <p:grpSpPr>
            <a:xfrm>
              <a:off x="2278461" y="5878280"/>
              <a:ext cx="1284896" cy="872046"/>
              <a:chOff x="1238850" y="4692400"/>
              <a:chExt cx="1284896" cy="872046"/>
            </a:xfrm>
          </p:grpSpPr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B986E14-605A-B7AE-FACC-75BB78B95F16}"/>
                  </a:ext>
                </a:extLst>
              </p:cNvPr>
              <p:cNvSpPr txBox="1"/>
              <p:nvPr/>
            </p:nvSpPr>
            <p:spPr>
              <a:xfrm>
                <a:off x="1238850" y="4692400"/>
                <a:ext cx="12848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Gustavo Gonçalves</a:t>
                </a: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6E0FAFC0-B3BF-0413-DF0A-C9EE51E27BD0}"/>
                  </a:ext>
                </a:extLst>
              </p:cNvPr>
              <p:cNvSpPr txBox="1"/>
              <p:nvPr/>
            </p:nvSpPr>
            <p:spPr>
              <a:xfrm>
                <a:off x="1377830" y="5256669"/>
                <a:ext cx="1062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03221046</a:t>
                </a:r>
              </a:p>
            </p:txBody>
          </p:sp>
        </p:grpSp>
        <p:pic>
          <p:nvPicPr>
            <p:cNvPr id="40" name="Imagem 39" descr="Uma imagem contendo pessoa, no interior, menino, jovem&#10;&#10;Descrição gerada automaticamente">
              <a:extLst>
                <a:ext uri="{FF2B5EF4-FFF2-40B4-BE49-F238E27FC236}">
                  <a16:creationId xmlns:a16="http://schemas.microsoft.com/office/drawing/2014/main" id="{6F3A69D1-6A5B-7B33-8E7A-CA12AC0A3D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3" b="5078"/>
            <a:stretch/>
          </p:blipFill>
          <p:spPr>
            <a:xfrm>
              <a:off x="2022806" y="3566267"/>
              <a:ext cx="1851660" cy="22037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47BCC755-7D00-341A-EE68-665E768A26E0}"/>
              </a:ext>
            </a:extLst>
          </p:cNvPr>
          <p:cNvGrpSpPr/>
          <p:nvPr/>
        </p:nvGrpSpPr>
        <p:grpSpPr>
          <a:xfrm>
            <a:off x="4858974" y="124428"/>
            <a:ext cx="1969490" cy="3216124"/>
            <a:chOff x="4733015" y="124428"/>
            <a:chExt cx="1969490" cy="3216124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95AFF259-1F52-1740-44E3-31FDF408667B}"/>
                </a:ext>
              </a:extLst>
            </p:cNvPr>
            <p:cNvGrpSpPr/>
            <p:nvPr/>
          </p:nvGrpSpPr>
          <p:grpSpPr>
            <a:xfrm>
              <a:off x="5250524" y="2486154"/>
              <a:ext cx="1062390" cy="854398"/>
              <a:chOff x="3709254" y="2327153"/>
              <a:chExt cx="1062390" cy="854398"/>
            </a:xfrm>
          </p:grpSpPr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34B665E-C83B-16FD-6B36-CB35D6000EE6}"/>
                  </a:ext>
                </a:extLst>
              </p:cNvPr>
              <p:cNvSpPr txBox="1"/>
              <p:nvPr/>
            </p:nvSpPr>
            <p:spPr>
              <a:xfrm>
                <a:off x="3799170" y="2327153"/>
                <a:ext cx="8825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Erika</a:t>
                </a:r>
              </a:p>
              <a:p>
                <a:r>
                  <a:rPr lang="pt-BR" dirty="0">
                    <a:latin typeface="Nunito bold" pitchFamily="2" charset="0"/>
                  </a:rPr>
                  <a:t>Rocha</a:t>
                </a:r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CB692A5-32C4-F060-EE4C-5AA731706C2C}"/>
                  </a:ext>
                </a:extLst>
              </p:cNvPr>
              <p:cNvSpPr txBox="1"/>
              <p:nvPr/>
            </p:nvSpPr>
            <p:spPr>
              <a:xfrm>
                <a:off x="3709254" y="2873774"/>
                <a:ext cx="1062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03221023</a:t>
                </a:r>
              </a:p>
            </p:txBody>
          </p:sp>
        </p:grpSp>
        <p:pic>
          <p:nvPicPr>
            <p:cNvPr id="45" name="Imagem 44" descr="Pessoa posando para foto&#10;&#10;Descrição gerada automaticamente">
              <a:extLst>
                <a:ext uri="{FF2B5EF4-FFF2-40B4-BE49-F238E27FC236}">
                  <a16:creationId xmlns:a16="http://schemas.microsoft.com/office/drawing/2014/main" id="{39F3CC3D-7FA5-821B-BA42-600D066E1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72"/>
            <a:stretch/>
          </p:blipFill>
          <p:spPr>
            <a:xfrm>
              <a:off x="4733015" y="124428"/>
              <a:ext cx="1969490" cy="224332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67D7081-0F46-96F7-40A7-FD0DBBEFC222}"/>
              </a:ext>
            </a:extLst>
          </p:cNvPr>
          <p:cNvGrpSpPr/>
          <p:nvPr/>
        </p:nvGrpSpPr>
        <p:grpSpPr>
          <a:xfrm>
            <a:off x="7780087" y="3561216"/>
            <a:ext cx="1969490" cy="3226997"/>
            <a:chOff x="7647789" y="3545254"/>
            <a:chExt cx="1969490" cy="3226997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6A6E3AD6-E6FA-560A-28C3-12566F85079A}"/>
                </a:ext>
              </a:extLst>
            </p:cNvPr>
            <p:cNvGrpSpPr/>
            <p:nvPr/>
          </p:nvGrpSpPr>
          <p:grpSpPr>
            <a:xfrm>
              <a:off x="8178773" y="5900204"/>
              <a:ext cx="1044102" cy="872047"/>
              <a:chOff x="6181563" y="4692399"/>
              <a:chExt cx="1044102" cy="872047"/>
            </a:xfrm>
          </p:grpSpPr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76D71F21-7544-0BC2-FF4E-BCA310341A71}"/>
                  </a:ext>
                </a:extLst>
              </p:cNvPr>
              <p:cNvSpPr txBox="1"/>
              <p:nvPr/>
            </p:nvSpPr>
            <p:spPr>
              <a:xfrm>
                <a:off x="6225378" y="4692399"/>
                <a:ext cx="9469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Patrick Passos</a:t>
                </a:r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C522F561-C71D-6BDA-7B89-CD79D8B77D1B}"/>
                  </a:ext>
                </a:extLst>
              </p:cNvPr>
              <p:cNvSpPr txBox="1"/>
              <p:nvPr/>
            </p:nvSpPr>
            <p:spPr>
              <a:xfrm>
                <a:off x="6181563" y="5256669"/>
                <a:ext cx="10441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03221054</a:t>
                </a:r>
              </a:p>
            </p:txBody>
          </p:sp>
        </p:grpSp>
        <p:pic>
          <p:nvPicPr>
            <p:cNvPr id="47" name="Imagem 46" descr="Tela de computador com imagem de homem com a boca aberta&#10;&#10;Descrição gerada automaticamente">
              <a:extLst>
                <a:ext uri="{FF2B5EF4-FFF2-40B4-BE49-F238E27FC236}">
                  <a16:creationId xmlns:a16="http://schemas.microsoft.com/office/drawing/2014/main" id="{411FF762-C370-3072-2487-BC7F9976F6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89"/>
            <a:stretch/>
          </p:blipFill>
          <p:spPr>
            <a:xfrm>
              <a:off x="7647789" y="3545254"/>
              <a:ext cx="1969490" cy="224573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7222AEA5-BA42-46E5-1905-B306B49CB52C}"/>
              </a:ext>
            </a:extLst>
          </p:cNvPr>
          <p:cNvGrpSpPr/>
          <p:nvPr/>
        </p:nvGrpSpPr>
        <p:grpSpPr>
          <a:xfrm>
            <a:off x="7791867" y="126626"/>
            <a:ext cx="1825412" cy="3186120"/>
            <a:chOff x="7791867" y="126626"/>
            <a:chExt cx="1825412" cy="3186120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641CF9CB-F795-0D22-61C1-3F229DA69BCD}"/>
                </a:ext>
              </a:extLst>
            </p:cNvPr>
            <p:cNvGrpSpPr/>
            <p:nvPr/>
          </p:nvGrpSpPr>
          <p:grpSpPr>
            <a:xfrm>
              <a:off x="8178773" y="2458347"/>
              <a:ext cx="1284896" cy="854399"/>
              <a:chOff x="6225378" y="2327152"/>
              <a:chExt cx="1284896" cy="854399"/>
            </a:xfrm>
          </p:grpSpPr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1033663-840A-501F-83D0-640E5B22CED7}"/>
                  </a:ext>
                </a:extLst>
              </p:cNvPr>
              <p:cNvSpPr txBox="1"/>
              <p:nvPr/>
            </p:nvSpPr>
            <p:spPr>
              <a:xfrm>
                <a:off x="6225378" y="2327152"/>
                <a:ext cx="12848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Gabriel Medeiros</a:t>
                </a: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CA410AD9-11FF-8A36-4C0F-2A963CD8479B}"/>
                  </a:ext>
                </a:extLst>
              </p:cNvPr>
              <p:cNvSpPr txBox="1"/>
              <p:nvPr/>
            </p:nvSpPr>
            <p:spPr>
              <a:xfrm>
                <a:off x="6280242" y="2873774"/>
                <a:ext cx="1062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03221012</a:t>
                </a:r>
              </a:p>
            </p:txBody>
          </p:sp>
        </p:grpSp>
        <p:pic>
          <p:nvPicPr>
            <p:cNvPr id="49" name="Imagem 48" descr="Homem com camiseta preta&#10;&#10;Descrição gerada automaticamente">
              <a:extLst>
                <a:ext uri="{FF2B5EF4-FFF2-40B4-BE49-F238E27FC236}">
                  <a16:creationId xmlns:a16="http://schemas.microsoft.com/office/drawing/2014/main" id="{3F6C15A2-4989-8514-D8FB-3482E31BFD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78" t="22266" r="6128"/>
            <a:stretch/>
          </p:blipFill>
          <p:spPr>
            <a:xfrm>
              <a:off x="7791867" y="126626"/>
              <a:ext cx="1825412" cy="22389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071FFFFD-20D6-9830-C349-A36EB9B2A04C}"/>
              </a:ext>
            </a:extLst>
          </p:cNvPr>
          <p:cNvGrpSpPr/>
          <p:nvPr/>
        </p:nvGrpSpPr>
        <p:grpSpPr>
          <a:xfrm>
            <a:off x="1969171" y="124428"/>
            <a:ext cx="1969490" cy="3216124"/>
            <a:chOff x="1969171" y="124428"/>
            <a:chExt cx="1969490" cy="3216124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3F296AC8-30F4-C89A-803F-2A6380F3252A}"/>
                </a:ext>
              </a:extLst>
            </p:cNvPr>
            <p:cNvGrpSpPr/>
            <p:nvPr/>
          </p:nvGrpSpPr>
          <p:grpSpPr>
            <a:xfrm>
              <a:off x="2417441" y="2460132"/>
              <a:ext cx="1519590" cy="880420"/>
              <a:chOff x="1159602" y="2327154"/>
              <a:chExt cx="1519590" cy="880420"/>
            </a:xfrm>
          </p:grpSpPr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9EC79317-8374-5F9F-7228-DC989B776004}"/>
                  </a:ext>
                </a:extLst>
              </p:cNvPr>
              <p:cNvSpPr txBox="1"/>
              <p:nvPr/>
            </p:nvSpPr>
            <p:spPr>
              <a:xfrm>
                <a:off x="1159602" y="2327154"/>
                <a:ext cx="15195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Eduardo</a:t>
                </a:r>
              </a:p>
              <a:p>
                <a:r>
                  <a:rPr lang="pt-BR" dirty="0" err="1">
                    <a:latin typeface="Nunito bold" pitchFamily="2" charset="0"/>
                  </a:rPr>
                  <a:t>Begattini</a:t>
                </a:r>
                <a:endParaRPr lang="pt-BR" dirty="0">
                  <a:latin typeface="Nunito bold" pitchFamily="2" charset="0"/>
                </a:endParaRPr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D18F97CC-7639-1EB3-7CAA-D4B4C821252C}"/>
                  </a:ext>
                </a:extLst>
              </p:cNvPr>
              <p:cNvSpPr txBox="1"/>
              <p:nvPr/>
            </p:nvSpPr>
            <p:spPr>
              <a:xfrm>
                <a:off x="1221705" y="2899797"/>
                <a:ext cx="10795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03221008</a:t>
                </a:r>
              </a:p>
            </p:txBody>
          </p:sp>
        </p:grpSp>
        <p:pic>
          <p:nvPicPr>
            <p:cNvPr id="51" name="Imagem 50" descr="Homem com camiseta preta&#10;&#10;Descrição gerada automaticamente">
              <a:extLst>
                <a:ext uri="{FF2B5EF4-FFF2-40B4-BE49-F238E27FC236}">
                  <a16:creationId xmlns:a16="http://schemas.microsoft.com/office/drawing/2014/main" id="{CA3DB530-14F3-92F6-50F8-FEACE29F1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89"/>
            <a:stretch/>
          </p:blipFill>
          <p:spPr>
            <a:xfrm>
              <a:off x="1969171" y="124428"/>
              <a:ext cx="1969490" cy="22706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DF3F83EB-C354-ADD3-D638-CEC3541A237D}"/>
              </a:ext>
            </a:extLst>
          </p:cNvPr>
          <p:cNvGrpSpPr/>
          <p:nvPr/>
        </p:nvGrpSpPr>
        <p:grpSpPr>
          <a:xfrm>
            <a:off x="4942155" y="3563978"/>
            <a:ext cx="1801500" cy="3196938"/>
            <a:chOff x="4860377" y="3561216"/>
            <a:chExt cx="1801500" cy="3196938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76EF49DD-E746-4A96-12F9-E03EE24A3272}"/>
                </a:ext>
              </a:extLst>
            </p:cNvPr>
            <p:cNvGrpSpPr/>
            <p:nvPr/>
          </p:nvGrpSpPr>
          <p:grpSpPr>
            <a:xfrm>
              <a:off x="5250524" y="5900204"/>
              <a:ext cx="1284896" cy="857950"/>
              <a:chOff x="3719922" y="4692399"/>
              <a:chExt cx="1284896" cy="857950"/>
            </a:xfrm>
          </p:grpSpPr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A515EE98-B167-46DD-4160-E8491498B176}"/>
                  </a:ext>
                </a:extLst>
              </p:cNvPr>
              <p:cNvSpPr txBox="1"/>
              <p:nvPr/>
            </p:nvSpPr>
            <p:spPr>
              <a:xfrm>
                <a:off x="3719922" y="4692399"/>
                <a:ext cx="12848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Mariana Martins</a:t>
                </a:r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037E9C7-9F8C-0EB8-61E7-AA7E24095494}"/>
                  </a:ext>
                </a:extLst>
              </p:cNvPr>
              <p:cNvSpPr txBox="1"/>
              <p:nvPr/>
            </p:nvSpPr>
            <p:spPr>
              <a:xfrm>
                <a:off x="3719922" y="5242572"/>
                <a:ext cx="1062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03221061</a:t>
                </a:r>
              </a:p>
            </p:txBody>
          </p:sp>
        </p:grpSp>
        <p:pic>
          <p:nvPicPr>
            <p:cNvPr id="53" name="Imagem 52" descr="Mulher com roupa preta&#10;&#10;Descrição gerada automaticamente">
              <a:extLst>
                <a:ext uri="{FF2B5EF4-FFF2-40B4-BE49-F238E27FC236}">
                  <a16:creationId xmlns:a16="http://schemas.microsoft.com/office/drawing/2014/main" id="{1D7DBE53-23D4-53BB-0C8C-1BAF69247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78" t="23600" r="6809"/>
            <a:stretch/>
          </p:blipFill>
          <p:spPr>
            <a:xfrm>
              <a:off x="4860377" y="3561216"/>
              <a:ext cx="1801500" cy="22501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63" name="Retângulo 62">
            <a:extLst>
              <a:ext uri="{FF2B5EF4-FFF2-40B4-BE49-F238E27FC236}">
                <a16:creationId xmlns:a16="http://schemas.microsoft.com/office/drawing/2014/main" id="{97EA8F72-32E1-9AA9-F302-1A3DB9376116}"/>
              </a:ext>
            </a:extLst>
          </p:cNvPr>
          <p:cNvSpPr/>
          <p:nvPr/>
        </p:nvSpPr>
        <p:spPr>
          <a:xfrm>
            <a:off x="-9038" y="0"/>
            <a:ext cx="12189591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4" name="Imagem 63" descr="Interface gráfica do usuário, Aplicativo, Ícone&#10;&#10;Descrição gerada automaticamente">
            <a:extLst>
              <a:ext uri="{FF2B5EF4-FFF2-40B4-BE49-F238E27FC236}">
                <a16:creationId xmlns:a16="http://schemas.microsoft.com/office/drawing/2014/main" id="{A36949EA-71C2-543F-A748-CF37DA1A53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842" y="2315156"/>
            <a:ext cx="2227687" cy="22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47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  <p:bldP spid="63" grpId="0" animBg="1"/>
      <p:bldP spid="6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5 tendências do mercado audiovisual para 2021">
            <a:extLst>
              <a:ext uri="{FF2B5EF4-FFF2-40B4-BE49-F238E27FC236}">
                <a16:creationId xmlns:a16="http://schemas.microsoft.com/office/drawing/2014/main" id="{21756264-6DC4-304B-2B6E-964791386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86509" y="-1605657"/>
            <a:ext cx="16678510" cy="955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4">
            <a:extLst>
              <a:ext uri="{FF2B5EF4-FFF2-40B4-BE49-F238E27FC236}">
                <a16:creationId xmlns:a16="http://schemas.microsoft.com/office/drawing/2014/main" id="{CE0891C1-4FA3-04ED-505C-8943B386FB9C}"/>
              </a:ext>
            </a:extLst>
          </p:cNvPr>
          <p:cNvSpPr/>
          <p:nvPr/>
        </p:nvSpPr>
        <p:spPr>
          <a:xfrm>
            <a:off x="7239000" y="654677"/>
            <a:ext cx="4000500" cy="5548645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rgbClr val="2F2E2D">
              <a:alpha val="50196"/>
            </a:srgbClr>
          </a:solidFill>
          <a:effectLst/>
        </p:spPr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B6821-7AC8-2664-2BCE-2E0BC2A3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475" y="654677"/>
            <a:ext cx="2495550" cy="1325563"/>
          </a:xfrm>
        </p:spPr>
        <p:txBody>
          <a:bodyPr/>
          <a:lstStyle/>
          <a:p>
            <a:r>
              <a:rPr lang="pt-BR" dirty="0">
                <a:solidFill>
                  <a:srgbClr val="00C2CB"/>
                </a:solidFill>
                <a:latin typeface="Nunito bold" pitchFamily="2" charset="0"/>
              </a:rPr>
              <a:t>C</a:t>
            </a:r>
            <a:r>
              <a:rPr lang="pt-BR" dirty="0">
                <a:solidFill>
                  <a:srgbClr val="00C2CB"/>
                </a:solidFill>
                <a:latin typeface="Nunito" pitchFamily="2" charset="0"/>
              </a:rPr>
              <a:t>ontexto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21075C-CAD2-2A0D-22E5-93BA685F4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0" y="2807523"/>
            <a:ext cx="4000500" cy="1427403"/>
          </a:xfrm>
        </p:spPr>
        <p:txBody>
          <a:bodyPr>
            <a:noAutofit/>
          </a:bodyPr>
          <a:lstStyle/>
          <a:p>
            <a:pPr algn="just">
              <a:buClr>
                <a:srgbClr val="00C2CB"/>
              </a:buClr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bg1"/>
                </a:solidFill>
                <a:latin typeface="Nunito" pitchFamily="2" charset="0"/>
              </a:rPr>
              <a:t>M</a:t>
            </a:r>
            <a:r>
              <a:rPr lang="pt-BR" sz="1600" dirty="0">
                <a:solidFill>
                  <a:schemeClr val="bg1"/>
                </a:solidFill>
                <a:latin typeface="Nunito" pitchFamily="2" charset="0"/>
              </a:rPr>
              <a:t>onitoramento remoto;</a:t>
            </a:r>
          </a:p>
          <a:p>
            <a:pPr algn="just">
              <a:buClr>
                <a:srgbClr val="00C2CB"/>
              </a:buClr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bg1"/>
                </a:solidFill>
                <a:latin typeface="Nunito" pitchFamily="2" charset="0"/>
              </a:rPr>
              <a:t>M</a:t>
            </a:r>
            <a:r>
              <a:rPr lang="pt-BR" sz="1600" dirty="0">
                <a:solidFill>
                  <a:schemeClr val="bg1"/>
                </a:solidFill>
                <a:latin typeface="Nunito" pitchFamily="2" charset="0"/>
              </a:rPr>
              <a:t>onitoramento do ambiente e infraestrutura;</a:t>
            </a:r>
          </a:p>
          <a:p>
            <a:pPr algn="just">
              <a:buClr>
                <a:srgbClr val="00C2CB"/>
              </a:buClr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bg1"/>
                </a:solidFill>
                <a:latin typeface="Nunito" pitchFamily="2" charset="0"/>
              </a:rPr>
              <a:t>S</a:t>
            </a:r>
            <a:r>
              <a:rPr lang="pt-BR" sz="1600" dirty="0">
                <a:solidFill>
                  <a:schemeClr val="bg1"/>
                </a:solidFill>
                <a:latin typeface="Nunito" pitchFamily="2" charset="0"/>
              </a:rPr>
              <a:t>egmento Audiovisual.</a:t>
            </a:r>
          </a:p>
          <a:p>
            <a:endParaRPr lang="pt-BR" sz="2000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645CDF1-8621-AC34-1B38-23196589184E}"/>
              </a:ext>
            </a:extLst>
          </p:cNvPr>
          <p:cNvGrpSpPr/>
          <p:nvPr/>
        </p:nvGrpSpPr>
        <p:grpSpPr>
          <a:xfrm>
            <a:off x="8255839" y="5186235"/>
            <a:ext cx="1966822" cy="534837"/>
            <a:chOff x="1855039" y="5268103"/>
            <a:chExt cx="1966822" cy="534837"/>
          </a:xfrm>
        </p:grpSpPr>
        <p:pic>
          <p:nvPicPr>
            <p:cNvPr id="4" name="Picture 13">
              <a:extLst>
                <a:ext uri="{FF2B5EF4-FFF2-40B4-BE49-F238E27FC236}">
                  <a16:creationId xmlns:a16="http://schemas.microsoft.com/office/drawing/2014/main" id="{92643960-A6FD-7742-E318-E8EEED9DC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855039" y="5268103"/>
              <a:ext cx="1966822" cy="534837"/>
            </a:xfrm>
            <a:prstGeom prst="rect">
              <a:avLst/>
            </a:prstGeom>
          </p:spPr>
        </p:pic>
        <p:sp>
          <p:nvSpPr>
            <p:cNvPr id="5" name="TextBox 14">
              <a:extLst>
                <a:ext uri="{FF2B5EF4-FFF2-40B4-BE49-F238E27FC236}">
                  <a16:creationId xmlns:a16="http://schemas.microsoft.com/office/drawing/2014/main" id="{4034ACE8-887A-F56E-1DCE-716C3A3C5520}"/>
                </a:ext>
              </a:extLst>
            </p:cNvPr>
            <p:cNvSpPr txBox="1"/>
            <p:nvPr/>
          </p:nvSpPr>
          <p:spPr>
            <a:xfrm>
              <a:off x="1855039" y="5424871"/>
              <a:ext cx="1966822" cy="256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21"/>
                </a:lnSpc>
                <a:spcBef>
                  <a:spcPct val="0"/>
                </a:spcBef>
              </a:pPr>
              <a:r>
                <a:rPr lang="en-US" b="1" dirty="0">
                  <a:solidFill>
                    <a:srgbClr val="FFFFFF"/>
                  </a:solidFill>
                  <a:latin typeface="Poppins Bold"/>
                </a:rPr>
                <a:t>MERCADO </a:t>
              </a:r>
              <a:r>
                <a:rPr lang="en-US" b="1" dirty="0">
                  <a:solidFill>
                    <a:srgbClr val="00C2CB"/>
                  </a:solidFill>
                  <a:latin typeface="Poppins Bold"/>
                </a:rPr>
                <a:t>B</a:t>
              </a:r>
              <a:r>
                <a:rPr lang="en-US" b="1" dirty="0">
                  <a:solidFill>
                    <a:srgbClr val="FFFFFF"/>
                  </a:solidFill>
                  <a:latin typeface="Poppins Bold"/>
                </a:rPr>
                <a:t>2</a:t>
              </a:r>
              <a:r>
                <a:rPr lang="en-US" b="1" dirty="0">
                  <a:solidFill>
                    <a:srgbClr val="00C2CB"/>
                  </a:solidFill>
                  <a:latin typeface="Poppins Bold"/>
                </a:rPr>
                <a:t>B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2A6C73A-420F-DC36-7AE8-2DB7FDE72A5C}"/>
              </a:ext>
            </a:extLst>
          </p:cNvPr>
          <p:cNvGrpSpPr/>
          <p:nvPr/>
        </p:nvGrpSpPr>
        <p:grpSpPr>
          <a:xfrm>
            <a:off x="266700" y="5829299"/>
            <a:ext cx="806371" cy="817560"/>
            <a:chOff x="3892950" y="2196295"/>
            <a:chExt cx="2820365" cy="2803967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4D1BB607-043A-C1F2-91B5-166276A55673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3" name="Gráfico 12" descr="Parar com preenchimento sólido">
                <a:extLst>
                  <a:ext uri="{FF2B5EF4-FFF2-40B4-BE49-F238E27FC236}">
                    <a16:creationId xmlns:a16="http://schemas.microsoft.com/office/drawing/2014/main" id="{DF3D7443-E352-9821-BBCD-2BA888C58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áfico 13" descr="Parar estrutura de tópicos">
                <a:extLst>
                  <a:ext uri="{FF2B5EF4-FFF2-40B4-BE49-F238E27FC236}">
                    <a16:creationId xmlns:a16="http://schemas.microsoft.com/office/drawing/2014/main" id="{C3014FFA-9B52-A1E0-AA26-391377576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C5C83280-0FC8-60B4-6385-2D278A748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47BF98EC-05C1-C96F-85E7-3D98059D5DE6}"/>
              </a:ext>
            </a:extLst>
          </p:cNvPr>
          <p:cNvSpPr/>
          <p:nvPr/>
        </p:nvSpPr>
        <p:spPr>
          <a:xfrm>
            <a:off x="9615312" y="1541621"/>
            <a:ext cx="730552" cy="557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0091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16000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0.25 0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96B42533-DA5C-17C8-6BEC-5DEDFE18DC44}"/>
              </a:ext>
            </a:extLst>
          </p:cNvPr>
          <p:cNvSpPr/>
          <p:nvPr/>
        </p:nvSpPr>
        <p:spPr>
          <a:xfrm>
            <a:off x="1066800" y="1757680"/>
            <a:ext cx="10058400" cy="4738370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chemeClr val="tx1">
              <a:alpha val="2745"/>
            </a:schemeClr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48B71D-0E32-FB51-F138-4C708EBD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980" y="2766218"/>
            <a:ext cx="2669540" cy="1325563"/>
          </a:xfrm>
        </p:spPr>
        <p:txBody>
          <a:bodyPr>
            <a:normAutofit/>
          </a:bodyPr>
          <a:lstStyle/>
          <a:p>
            <a:r>
              <a:rPr lang="pt-BR" dirty="0">
                <a:latin typeface="Nunito" pitchFamily="2" charset="0"/>
              </a:rPr>
              <a:t>P</a:t>
            </a:r>
            <a:r>
              <a:rPr lang="pt-BR" dirty="0">
                <a:solidFill>
                  <a:srgbClr val="000000"/>
                </a:solidFill>
                <a:latin typeface="Nunito" pitchFamily="2" charset="0"/>
              </a:rPr>
              <a:t>roblema</a:t>
            </a:r>
            <a:r>
              <a:rPr lang="pt-BR" dirty="0">
                <a:latin typeface="Nunito" pitchFamily="2" charset="0"/>
              </a:rPr>
              <a:t> </a:t>
            </a:r>
            <a:br>
              <a:rPr lang="pt-BR" dirty="0">
                <a:latin typeface="Nunito" pitchFamily="2" charset="0"/>
              </a:rPr>
            </a:br>
            <a:r>
              <a:rPr lang="pt-BR" dirty="0">
                <a:latin typeface="Nunito" pitchFamily="2" charset="0"/>
              </a:rPr>
              <a:t>Desafio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64F7FDF-EB2C-22F3-A560-14C3D15DDB87}"/>
              </a:ext>
            </a:extLst>
          </p:cNvPr>
          <p:cNvSpPr txBox="1">
            <a:spLocks/>
          </p:cNvSpPr>
          <p:nvPr/>
        </p:nvSpPr>
        <p:spPr>
          <a:xfrm>
            <a:off x="4919980" y="2766218"/>
            <a:ext cx="26695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2F2E2D"/>
                </a:solidFill>
                <a:latin typeface="Nunito" pitchFamily="2" charset="0"/>
              </a:rPr>
              <a:t>P</a:t>
            </a:r>
            <a:r>
              <a:rPr lang="pt-BR" dirty="0">
                <a:solidFill>
                  <a:srgbClr val="2F2E2D"/>
                </a:solidFill>
                <a:latin typeface="Nunito" pitchFamily="2" charset="0"/>
              </a:rPr>
              <a:t>roblema </a:t>
            </a:r>
            <a:br>
              <a:rPr lang="pt-BR" dirty="0">
                <a:solidFill>
                  <a:srgbClr val="2F2E2D"/>
                </a:solidFill>
                <a:latin typeface="Nunito" pitchFamily="2" charset="0"/>
              </a:rPr>
            </a:br>
            <a:r>
              <a:rPr lang="pt-BR" b="1" dirty="0">
                <a:solidFill>
                  <a:srgbClr val="2F2E2D"/>
                </a:solidFill>
                <a:latin typeface="Nunito" pitchFamily="2" charset="0"/>
              </a:rPr>
              <a:t>D</a:t>
            </a:r>
            <a:r>
              <a:rPr lang="pt-BR" dirty="0">
                <a:solidFill>
                  <a:srgbClr val="2F2E2D"/>
                </a:solidFill>
                <a:latin typeface="Nunito" pitchFamily="2" charset="0"/>
              </a:rPr>
              <a:t>esafio</a:t>
            </a:r>
          </a:p>
        </p:txBody>
      </p:sp>
      <p:sp>
        <p:nvSpPr>
          <p:cNvPr id="6" name="Raio 5">
            <a:extLst>
              <a:ext uri="{FF2B5EF4-FFF2-40B4-BE49-F238E27FC236}">
                <a16:creationId xmlns:a16="http://schemas.microsoft.com/office/drawing/2014/main" id="{DA7CEBB2-18AC-13F3-931D-32D0B3CBCD05}"/>
              </a:ext>
            </a:extLst>
          </p:cNvPr>
          <p:cNvSpPr/>
          <p:nvPr/>
        </p:nvSpPr>
        <p:spPr>
          <a:xfrm rot="17358407">
            <a:off x="9484987" y="-3166972"/>
            <a:ext cx="874643" cy="7802218"/>
          </a:xfrm>
          <a:prstGeom prst="lightningBolt">
            <a:avLst/>
          </a:prstGeom>
          <a:solidFill>
            <a:srgbClr val="00C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aio 6">
            <a:extLst>
              <a:ext uri="{FF2B5EF4-FFF2-40B4-BE49-F238E27FC236}">
                <a16:creationId xmlns:a16="http://schemas.microsoft.com/office/drawing/2014/main" id="{F4C72F87-33AB-504B-65C7-3D4234C48326}"/>
              </a:ext>
            </a:extLst>
          </p:cNvPr>
          <p:cNvSpPr/>
          <p:nvPr/>
        </p:nvSpPr>
        <p:spPr>
          <a:xfrm rot="6654365">
            <a:off x="10250185" y="-3649814"/>
            <a:ext cx="874643" cy="7802218"/>
          </a:xfrm>
          <a:prstGeom prst="lightningBolt">
            <a:avLst/>
          </a:prstGeom>
          <a:solidFill>
            <a:srgbClr val="2F2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9E3AACE-8C51-F59E-4027-22F2BB5E3384}"/>
              </a:ext>
            </a:extLst>
          </p:cNvPr>
          <p:cNvGrpSpPr/>
          <p:nvPr/>
        </p:nvGrpSpPr>
        <p:grpSpPr>
          <a:xfrm rot="18506340">
            <a:off x="-795036" y="-1349684"/>
            <a:ext cx="1590072" cy="1771013"/>
            <a:chOff x="62023" y="5027667"/>
            <a:chExt cx="1590072" cy="1771013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C1073A30-ED01-B3C8-475A-715D7E6FB8D9}"/>
                </a:ext>
              </a:extLst>
            </p:cNvPr>
            <p:cNvSpPr/>
            <p:nvPr/>
          </p:nvSpPr>
          <p:spPr>
            <a:xfrm>
              <a:off x="748747" y="5713248"/>
              <a:ext cx="178905" cy="189872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AAF9697-6F57-EDFC-3B29-8FDE3888FFA2}"/>
                </a:ext>
              </a:extLst>
            </p:cNvPr>
            <p:cNvSpPr/>
            <p:nvPr/>
          </p:nvSpPr>
          <p:spPr>
            <a:xfrm>
              <a:off x="418435" y="5902449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8A0D62D-C102-3689-49B9-94D561FB5766}"/>
                </a:ext>
              </a:extLst>
            </p:cNvPr>
            <p:cNvSpPr/>
            <p:nvPr/>
          </p:nvSpPr>
          <p:spPr>
            <a:xfrm>
              <a:off x="828139" y="5990161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C0365761-4E0C-2533-1CB9-835DFF6E579D}"/>
                </a:ext>
              </a:extLst>
            </p:cNvPr>
            <p:cNvSpPr/>
            <p:nvPr/>
          </p:nvSpPr>
          <p:spPr>
            <a:xfrm>
              <a:off x="354282" y="6273462"/>
              <a:ext cx="211260" cy="222188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3F0B704-9C72-D109-C682-92901689FF53}"/>
                </a:ext>
              </a:extLst>
            </p:cNvPr>
            <p:cNvSpPr/>
            <p:nvPr/>
          </p:nvSpPr>
          <p:spPr>
            <a:xfrm>
              <a:off x="127964" y="5282957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70B8EFC-3910-E2B8-6A47-4462E9E444DC}"/>
                </a:ext>
              </a:extLst>
            </p:cNvPr>
            <p:cNvSpPr/>
            <p:nvPr/>
          </p:nvSpPr>
          <p:spPr>
            <a:xfrm>
              <a:off x="1359852" y="6478271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30F10BA6-54D1-A661-5885-47BE59A4B3D4}"/>
                </a:ext>
              </a:extLst>
            </p:cNvPr>
            <p:cNvSpPr/>
            <p:nvPr/>
          </p:nvSpPr>
          <p:spPr>
            <a:xfrm>
              <a:off x="94995" y="6472104"/>
              <a:ext cx="292243" cy="320409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9FB13DC6-932A-C6E6-E5E1-96362BBAC5B5}"/>
                </a:ext>
              </a:extLst>
            </p:cNvPr>
            <p:cNvSpPr/>
            <p:nvPr/>
          </p:nvSpPr>
          <p:spPr>
            <a:xfrm>
              <a:off x="62023" y="6032986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BDE8519-4AAC-8553-5C75-F0C37041F69E}"/>
                </a:ext>
              </a:extLst>
            </p:cNvPr>
            <p:cNvSpPr/>
            <p:nvPr/>
          </p:nvSpPr>
          <p:spPr>
            <a:xfrm>
              <a:off x="573092" y="6546254"/>
              <a:ext cx="234314" cy="24625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7F3005EF-FE59-3D65-0F28-155FCA52AACE}"/>
                </a:ext>
              </a:extLst>
            </p:cNvPr>
            <p:cNvSpPr/>
            <p:nvPr/>
          </p:nvSpPr>
          <p:spPr>
            <a:xfrm>
              <a:off x="993261" y="6602641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F5FACA63-ED16-9FD4-E620-9997C9116D84}"/>
                </a:ext>
              </a:extLst>
            </p:cNvPr>
            <p:cNvSpPr/>
            <p:nvPr/>
          </p:nvSpPr>
          <p:spPr>
            <a:xfrm>
              <a:off x="62024" y="5027667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79325CF-622B-8544-E0BC-F488C1DF95C5}"/>
              </a:ext>
            </a:extLst>
          </p:cNvPr>
          <p:cNvSpPr txBox="1"/>
          <p:nvPr/>
        </p:nvSpPr>
        <p:spPr>
          <a:xfrm>
            <a:off x="1325880" y="2236593"/>
            <a:ext cx="3594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96C7"/>
              </a:buClr>
              <a:buFont typeface="Wingdings" panose="05000000000000000000" pitchFamily="2" charset="2"/>
              <a:buChar char="q"/>
            </a:pPr>
            <a:r>
              <a:rPr lang="pt-BR" dirty="0">
                <a:latin typeface="Nunito" pitchFamily="2" charset="0"/>
              </a:rPr>
              <a:t>Falta de insights de negócios e técnicos sobre recursos;</a:t>
            </a:r>
          </a:p>
          <a:p>
            <a:pPr marL="285750" indent="-285750" algn="just">
              <a:buClr>
                <a:srgbClr val="0096C7"/>
              </a:buClr>
              <a:buFont typeface="Wingdings" panose="05000000000000000000" pitchFamily="2" charset="2"/>
              <a:buChar char="q"/>
            </a:pPr>
            <a:r>
              <a:rPr lang="pt-BR" dirty="0">
                <a:latin typeface="Nunito" pitchFamily="2" charset="0"/>
              </a:rPr>
              <a:t>BPMN de Atendimento arcaico e manual;</a:t>
            </a:r>
          </a:p>
          <a:p>
            <a:pPr marL="285750" indent="-285750" algn="just">
              <a:buClr>
                <a:srgbClr val="0096C7"/>
              </a:buClr>
              <a:buFont typeface="Wingdings" panose="05000000000000000000" pitchFamily="2" charset="2"/>
              <a:buChar char="q"/>
            </a:pPr>
            <a:r>
              <a:rPr lang="pt-BR" dirty="0">
                <a:latin typeface="Nunito" pitchFamily="2" charset="0"/>
              </a:rPr>
              <a:t>Falta de visibilidade sobre a operação de infraestrutura nas filiais.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EF9767-F9EF-0A33-0E16-585DC7CE7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2" r="24202"/>
          <a:stretch/>
        </p:blipFill>
        <p:spPr bwMode="auto">
          <a:xfrm>
            <a:off x="6186805" y="2040890"/>
            <a:ext cx="3762375" cy="417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DDFFBE-946F-EDFC-0370-98232B67F733}"/>
              </a:ext>
            </a:extLst>
          </p:cNvPr>
          <p:cNvSpPr txBox="1"/>
          <p:nvPr/>
        </p:nvSpPr>
        <p:spPr>
          <a:xfrm>
            <a:off x="1325880" y="5300507"/>
            <a:ext cx="359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rgbClr val="00C2CB"/>
                </a:solidFill>
                <a:latin typeface="Nunito" pitchFamily="2" charset="0"/>
              </a:rPr>
              <a:t>Visão global e centralizada da operação, a partir de indicadores pré-definidos.</a:t>
            </a:r>
          </a:p>
        </p:txBody>
      </p:sp>
    </p:spTree>
    <p:extLst>
      <p:ext uri="{BB962C8B-B14F-4D97-AF65-F5344CB8AC3E}">
        <p14:creationId xmlns:p14="http://schemas.microsoft.com/office/powerpoint/2010/main" val="8504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-0.20807 -0.366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04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2" grpId="1"/>
      <p:bldP spid="2" grpId="2"/>
      <p:bldP spid="5" grpId="0"/>
      <p:bldP spid="5" grpId="1"/>
      <p:bldP spid="6" grpId="0" animBg="1"/>
      <p:bldP spid="7" grpId="0" animBg="1"/>
      <p:bldP spid="22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206112" y="531181"/>
            <a:ext cx="576073" cy="110985"/>
          </a:xfrm>
          <a:prstGeom prst="rect">
            <a:avLst/>
          </a:prstGeom>
          <a:solidFill>
            <a:srgbClr val="00C2CB"/>
          </a:solidFill>
        </p:spPr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BD992639-284A-3E01-865F-E78EDC090587}"/>
              </a:ext>
            </a:extLst>
          </p:cNvPr>
          <p:cNvGrpSpPr/>
          <p:nvPr/>
        </p:nvGrpSpPr>
        <p:grpSpPr>
          <a:xfrm>
            <a:off x="9549166" y="2888604"/>
            <a:ext cx="2426295" cy="2116944"/>
            <a:chOff x="9720495" y="1401001"/>
            <a:chExt cx="2426295" cy="211694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247457" y="1401001"/>
              <a:ext cx="1471863" cy="1471863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9720495" y="2990236"/>
              <a:ext cx="2426295" cy="527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53"/>
                </a:lnSpc>
              </a:pP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Monitoramento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</a:t>
              </a:r>
            </a:p>
            <a:p>
              <a:pPr algn="ctr" defTabSz="609630">
                <a:lnSpc>
                  <a:spcPts val="2053"/>
                </a:lnSpc>
              </a:pP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dos dados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capturados</a:t>
              </a:r>
              <a:endParaRPr lang="en-US" sz="1466" dirty="0">
                <a:solidFill>
                  <a:srgbClr val="000000"/>
                </a:solidFill>
                <a:latin typeface="Nunito Bold"/>
              </a:endParaRP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412586" y="1566129"/>
              <a:ext cx="1141605" cy="1141605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6117033" y="4414183"/>
            <a:ext cx="2924849" cy="2136483"/>
            <a:chOff x="0" y="0"/>
            <a:chExt cx="5849699" cy="427296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99471" y="0"/>
              <a:ext cx="2943726" cy="2943726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0" y="3217036"/>
              <a:ext cx="5849699" cy="1055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61"/>
                </a:lnSpc>
              </a:pP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Conversão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de dados </a:t>
              </a:r>
            </a:p>
            <a:p>
              <a:pPr algn="ctr" defTabSz="609630">
                <a:lnSpc>
                  <a:spcPts val="2061"/>
                </a:lnSpc>
              </a:pP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em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gráficos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e KPIs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173421" y="513791"/>
              <a:ext cx="1940102" cy="1964975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556467" y="1794078"/>
            <a:ext cx="515895" cy="62071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838053" y="1794078"/>
            <a:ext cx="515895" cy="62071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8589925">
            <a:off x="9009563" y="3987339"/>
            <a:ext cx="515895" cy="62071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5815183" y="4988482"/>
            <a:ext cx="515895" cy="620712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3093669" y="1375575"/>
            <a:ext cx="2519164" cy="2103643"/>
            <a:chOff x="0" y="0"/>
            <a:chExt cx="5038328" cy="4207286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47301" y="0"/>
              <a:ext cx="2943726" cy="2943726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1390739" y="330107"/>
              <a:ext cx="2270182" cy="2270182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0" y="3151868"/>
              <a:ext cx="5038328" cy="1055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53"/>
                </a:lnSpc>
              </a:pP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Instalação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do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sistema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Take One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nos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ATMs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745961" y="1375575"/>
            <a:ext cx="2129036" cy="2103643"/>
            <a:chOff x="0" y="0"/>
            <a:chExt cx="4258072" cy="4207286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57173" y="0"/>
              <a:ext cx="2943726" cy="2943726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1223772" y="555619"/>
              <a:ext cx="1810527" cy="1781106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0" y="3151868"/>
              <a:ext cx="4258072" cy="1055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53"/>
                </a:lnSpc>
              </a:pP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Ativação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do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sistema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</a:t>
              </a:r>
            </a:p>
            <a:p>
              <a:pPr algn="ctr" defTabSz="609630">
                <a:lnSpc>
                  <a:spcPts val="2053"/>
                </a:lnSpc>
              </a:pP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de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gerenciamento</a:t>
              </a:r>
              <a:endParaRPr lang="en-US" sz="1466" dirty="0">
                <a:solidFill>
                  <a:srgbClr val="000000"/>
                </a:solidFill>
                <a:latin typeface="Nunito Bold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7264" y="1401000"/>
            <a:ext cx="2348301" cy="2103643"/>
            <a:chOff x="0" y="0"/>
            <a:chExt cx="4696603" cy="4207286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76438" y="0"/>
              <a:ext cx="2943726" cy="2943726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1370642" y="469735"/>
              <a:ext cx="1955318" cy="1952874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0" y="3151868"/>
              <a:ext cx="4696603" cy="1055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53"/>
                </a:lnSpc>
              </a:pPr>
              <a:r>
                <a:rPr lang="en-US" sz="1466">
                  <a:solidFill>
                    <a:srgbClr val="000000"/>
                  </a:solidFill>
                  <a:latin typeface="Nunito Bold"/>
                </a:rPr>
                <a:t>Captação de clientes apresentando a empresa</a:t>
              </a:r>
            </a:p>
          </p:txBody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609023">
            <a:off x="9154154" y="2578248"/>
            <a:ext cx="515895" cy="620712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2556467" y="4933229"/>
            <a:ext cx="515895" cy="620712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685800" y="386013"/>
            <a:ext cx="5031129" cy="39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3120"/>
              </a:lnSpc>
            </a:pPr>
            <a:r>
              <a:rPr lang="en-US" sz="2400" spc="71" dirty="0" err="1">
                <a:solidFill>
                  <a:srgbClr val="000000"/>
                </a:solidFill>
                <a:latin typeface="Nunito Bold"/>
              </a:rPr>
              <a:t>Diagrama</a:t>
            </a:r>
            <a:r>
              <a:rPr lang="en-US" sz="2400" spc="71" dirty="0">
                <a:solidFill>
                  <a:srgbClr val="000000"/>
                </a:solidFill>
                <a:latin typeface="Nunito Bold"/>
              </a:rPr>
              <a:t> de </a:t>
            </a:r>
            <a:r>
              <a:rPr lang="en-US" sz="2400" spc="71" dirty="0" err="1">
                <a:solidFill>
                  <a:srgbClr val="000000"/>
                </a:solidFill>
                <a:latin typeface="Nunito Bold"/>
              </a:rPr>
              <a:t>Visão</a:t>
            </a:r>
            <a:r>
              <a:rPr lang="en-US" sz="2400" spc="71" dirty="0">
                <a:solidFill>
                  <a:srgbClr val="000000"/>
                </a:solidFill>
                <a:latin typeface="Nunito Bold"/>
              </a:rPr>
              <a:t> de </a:t>
            </a:r>
            <a:r>
              <a:rPr lang="en-US" sz="2400" spc="71" dirty="0" err="1">
                <a:solidFill>
                  <a:srgbClr val="000000"/>
                </a:solidFill>
                <a:latin typeface="Nunito Bold"/>
              </a:rPr>
              <a:t>Negócios</a:t>
            </a:r>
            <a:endParaRPr lang="en-US" sz="2400" spc="71" dirty="0">
              <a:solidFill>
                <a:srgbClr val="000000"/>
              </a:solidFill>
              <a:latin typeface="Nunito Bold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51FD75D1-3C37-5E86-45C7-E31C81F0FA60}"/>
              </a:ext>
            </a:extLst>
          </p:cNvPr>
          <p:cNvGrpSpPr/>
          <p:nvPr/>
        </p:nvGrpSpPr>
        <p:grpSpPr>
          <a:xfrm>
            <a:off x="3093669" y="4532662"/>
            <a:ext cx="2674915" cy="2130133"/>
            <a:chOff x="3093669" y="4532662"/>
            <a:chExt cx="2674915" cy="2130133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695195" y="4532662"/>
              <a:ext cx="1471863" cy="1471863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3941479" y="4810007"/>
              <a:ext cx="979295" cy="977663"/>
            </a:xfrm>
            <a:prstGeom prst="rect">
              <a:avLst/>
            </a:prstGeom>
          </p:spPr>
        </p:pic>
        <p:sp>
          <p:nvSpPr>
            <p:cNvPr id="39" name="TextBox 39"/>
            <p:cNvSpPr txBox="1"/>
            <p:nvPr/>
          </p:nvSpPr>
          <p:spPr>
            <a:xfrm>
              <a:off x="3093669" y="6134830"/>
              <a:ext cx="2674915" cy="527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61"/>
                </a:lnSpc>
              </a:pP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Analise dos insights para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gerar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poder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decisório</a:t>
              </a:r>
              <a:endParaRPr lang="en-US" sz="1472" dirty="0">
                <a:solidFill>
                  <a:srgbClr val="000000"/>
                </a:solidFill>
                <a:latin typeface="Nunito Bold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2096428-C0DC-BDCE-3C1A-3AAB48E6AFFC}"/>
              </a:ext>
            </a:extLst>
          </p:cNvPr>
          <p:cNvGrpSpPr/>
          <p:nvPr/>
        </p:nvGrpSpPr>
        <p:grpSpPr>
          <a:xfrm>
            <a:off x="-83936" y="4575874"/>
            <a:ext cx="2674915" cy="2093271"/>
            <a:chOff x="-83936" y="4575874"/>
            <a:chExt cx="2674915" cy="2093271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535484" y="4575874"/>
              <a:ext cx="1471863" cy="1471863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702210" y="4740576"/>
              <a:ext cx="1040522" cy="1061757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p:blipFill>
          <p:spPr>
            <a:xfrm>
              <a:off x="749067" y="4782854"/>
              <a:ext cx="442149" cy="445389"/>
            </a:xfrm>
            <a:prstGeom prst="rect">
              <a:avLst/>
            </a:prstGeom>
          </p:spPr>
        </p:pic>
        <p:sp>
          <p:nvSpPr>
            <p:cNvPr id="40" name="TextBox 40"/>
            <p:cNvSpPr txBox="1"/>
            <p:nvPr/>
          </p:nvSpPr>
          <p:spPr>
            <a:xfrm>
              <a:off x="-83936" y="6141180"/>
              <a:ext cx="2674915" cy="527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61"/>
                </a:lnSpc>
              </a:pP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Suporte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24H e </a:t>
              </a:r>
            </a:p>
            <a:p>
              <a:pPr algn="ctr" defTabSz="609630">
                <a:lnSpc>
                  <a:spcPts val="2061"/>
                </a:lnSpc>
              </a:pP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contato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com o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cliente</a:t>
              </a:r>
              <a:endParaRPr lang="en-US" sz="1472" dirty="0">
                <a:solidFill>
                  <a:srgbClr val="000000"/>
                </a:solidFill>
                <a:latin typeface="Nunito Bold"/>
              </a:endParaRP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9382E867-F48D-AAC0-D7C0-8875AB194695}"/>
              </a:ext>
            </a:extLst>
          </p:cNvPr>
          <p:cNvGrpSpPr/>
          <p:nvPr/>
        </p:nvGrpSpPr>
        <p:grpSpPr>
          <a:xfrm>
            <a:off x="11251274" y="142632"/>
            <a:ext cx="806371" cy="817560"/>
            <a:chOff x="3892950" y="2196295"/>
            <a:chExt cx="2820365" cy="2803967"/>
          </a:xfrm>
        </p:grpSpPr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0C803590-CCFD-8FD0-9639-B31DF915BC51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49" name="Gráfico 48" descr="Parar com preenchimento sólido">
                <a:extLst>
                  <a:ext uri="{FF2B5EF4-FFF2-40B4-BE49-F238E27FC236}">
                    <a16:creationId xmlns:a16="http://schemas.microsoft.com/office/drawing/2014/main" id="{342EE24D-76F3-B09E-0BD4-6D4D76176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0" name="Gráfico 49" descr="Parar estrutura de tópicos">
                <a:extLst>
                  <a:ext uri="{FF2B5EF4-FFF2-40B4-BE49-F238E27FC236}">
                    <a16:creationId xmlns:a16="http://schemas.microsoft.com/office/drawing/2014/main" id="{8E046B99-6B97-CA7D-00F5-84FD5255BA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48" name="Imagem 47" descr="Ícone&#10;&#10;Descrição gerada automaticamente">
              <a:extLst>
                <a:ext uri="{FF2B5EF4-FFF2-40B4-BE49-F238E27FC236}">
                  <a16:creationId xmlns:a16="http://schemas.microsoft.com/office/drawing/2014/main" id="{1BE824E6-D075-7011-08D1-27A9111C3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250"/>
                            </p:stCondLst>
                            <p:childTnLst>
                              <p:par>
                                <p:cTn id="6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50"/>
                            </p:stCondLst>
                            <p:childTnLst>
                              <p:par>
                                <p:cTn id="7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25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CE447EEC-54F0-D529-6983-B21072B9F17A}"/>
              </a:ext>
            </a:extLst>
          </p:cNvPr>
          <p:cNvSpPr/>
          <p:nvPr/>
        </p:nvSpPr>
        <p:spPr>
          <a:xfrm>
            <a:off x="152400" y="140970"/>
            <a:ext cx="11887200" cy="6576060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chemeClr val="tx1">
              <a:alpha val="2745"/>
            </a:schemeClr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AF98474-0E95-CBA5-9F85-7E1C958EE331}"/>
              </a:ext>
            </a:extLst>
          </p:cNvPr>
          <p:cNvGrpSpPr/>
          <p:nvPr/>
        </p:nvGrpSpPr>
        <p:grpSpPr>
          <a:xfrm>
            <a:off x="420387" y="243740"/>
            <a:ext cx="3021314" cy="689313"/>
            <a:chOff x="4930325" y="364336"/>
            <a:chExt cx="3021314" cy="689313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0B5FE80-BC2B-4EA8-07E0-B51FF826DFC0}"/>
                </a:ext>
              </a:extLst>
            </p:cNvPr>
            <p:cNvSpPr/>
            <p:nvPr/>
          </p:nvSpPr>
          <p:spPr>
            <a:xfrm>
              <a:off x="5034793" y="385827"/>
              <a:ext cx="291684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2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Personas</a:t>
              </a:r>
            </a:p>
          </p:txBody>
        </p:sp>
        <p:pic>
          <p:nvPicPr>
            <p:cNvPr id="5" name="Gráfico 4" descr="@ com preenchimento sólido">
              <a:extLst>
                <a:ext uri="{FF2B5EF4-FFF2-40B4-BE49-F238E27FC236}">
                  <a16:creationId xmlns:a16="http://schemas.microsoft.com/office/drawing/2014/main" id="{10B8A0F6-0F5B-4CBF-A1A9-7B9FF138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930325" y="364336"/>
              <a:ext cx="689313" cy="689313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20E5412-CCAA-24FF-93BE-AC78FA00F43C}"/>
              </a:ext>
            </a:extLst>
          </p:cNvPr>
          <p:cNvGrpSpPr/>
          <p:nvPr/>
        </p:nvGrpSpPr>
        <p:grpSpPr>
          <a:xfrm>
            <a:off x="11080829" y="210920"/>
            <a:ext cx="806371" cy="817560"/>
            <a:chOff x="3892950" y="2196295"/>
            <a:chExt cx="2820365" cy="2803967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F34CA1-9D66-C5E2-4A7B-C9C3FF2559ED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2" name="Gráfico 11" descr="Parar com preenchimento sólido">
                <a:extLst>
                  <a:ext uri="{FF2B5EF4-FFF2-40B4-BE49-F238E27FC236}">
                    <a16:creationId xmlns:a16="http://schemas.microsoft.com/office/drawing/2014/main" id="{4A7B2BF0-4AFF-42F2-9761-75DA42A0A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áfico 12" descr="Parar estrutura de tópicos">
                <a:extLst>
                  <a:ext uri="{FF2B5EF4-FFF2-40B4-BE49-F238E27FC236}">
                    <a16:creationId xmlns:a16="http://schemas.microsoft.com/office/drawing/2014/main" id="{2DEE2F9A-C44D-43EC-CCD7-FE5EFD3F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1" name="Imagem 10" descr="Ícone&#10;&#10;Descrição gerada automaticamente">
              <a:extLst>
                <a:ext uri="{FF2B5EF4-FFF2-40B4-BE49-F238E27FC236}">
                  <a16:creationId xmlns:a16="http://schemas.microsoft.com/office/drawing/2014/main" id="{8250FCD0-57BF-C8DB-E798-696CAE811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0D1C6E9-8A60-6E4F-F2C0-15A3C57B6D27}"/>
              </a:ext>
            </a:extLst>
          </p:cNvPr>
          <p:cNvGrpSpPr/>
          <p:nvPr/>
        </p:nvGrpSpPr>
        <p:grpSpPr>
          <a:xfrm>
            <a:off x="304798" y="1098429"/>
            <a:ext cx="5702300" cy="5428556"/>
            <a:chOff x="304798" y="1098429"/>
            <a:chExt cx="5702300" cy="5428556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F07D84B5-38B7-6CAD-DBB9-6150230D8CA2}"/>
                </a:ext>
              </a:extLst>
            </p:cNvPr>
            <p:cNvSpPr/>
            <p:nvPr/>
          </p:nvSpPr>
          <p:spPr>
            <a:xfrm>
              <a:off x="304798" y="1098429"/>
              <a:ext cx="5702300" cy="542855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7" name="Imagem 16" descr="Mulher sorrindo">
              <a:extLst>
                <a:ext uri="{FF2B5EF4-FFF2-40B4-BE49-F238E27FC236}">
                  <a16:creationId xmlns:a16="http://schemas.microsoft.com/office/drawing/2014/main" id="{48B34377-046B-9684-20B9-092230053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037"/>
            <a:stretch/>
          </p:blipFill>
          <p:spPr>
            <a:xfrm>
              <a:off x="566218" y="1283028"/>
              <a:ext cx="1892300" cy="20036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A2F013F-0687-A9C6-B87F-4A1F26A5AF22}"/>
                </a:ext>
              </a:extLst>
            </p:cNvPr>
            <p:cNvSpPr txBox="1"/>
            <p:nvPr/>
          </p:nvSpPr>
          <p:spPr>
            <a:xfrm>
              <a:off x="2719938" y="1392282"/>
              <a:ext cx="31369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b="1" dirty="0">
                  <a:latin typeface="Nunito bold" pitchFamily="2" charset="0"/>
                </a:rPr>
                <a:t>Camila Ramalho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Analista de TI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“Sou uma analista e gostaria de ter acesso a informações do sistema de forma centralizada”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506C07E-B2D6-A152-52B1-9E3CBA2CE93A}"/>
                </a:ext>
              </a:extLst>
            </p:cNvPr>
            <p:cNvSpPr txBox="1"/>
            <p:nvPr/>
          </p:nvSpPr>
          <p:spPr>
            <a:xfrm>
              <a:off x="511707" y="3387664"/>
              <a:ext cx="2590639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Dores e Necessidades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Garantir o pleno funcionamento de maquinas;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Falta de informação para manuseio das maquinas;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Retorno de eventos de processos bem definidos;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Informação para composição de manutenção;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Cobrança;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Praticidade;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Funcionamento dos processos;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Problema no funcionamento do Totem em dias de jogos;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Boas praticas de funcionamento de hardware.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416E012-5C30-0716-0498-DF7D906C6F42}"/>
                </a:ext>
              </a:extLst>
            </p:cNvPr>
            <p:cNvSpPr txBox="1"/>
            <p:nvPr/>
          </p:nvSpPr>
          <p:spPr>
            <a:xfrm>
              <a:off x="3309255" y="3387664"/>
              <a:ext cx="2590639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Palavras/frases que definem a persona</a:t>
              </a:r>
            </a:p>
            <a:p>
              <a:r>
                <a:rPr lang="pt-BR" sz="1400" b="1" dirty="0">
                  <a:latin typeface="Nunito" pitchFamily="2" charset="0"/>
                </a:rPr>
                <a:t>Observador;</a:t>
              </a:r>
            </a:p>
            <a:p>
              <a:r>
                <a:rPr lang="pt-BR" sz="1400" b="1" dirty="0">
                  <a:latin typeface="Nunito" pitchFamily="2" charset="0"/>
                </a:rPr>
                <a:t>Conhecimento em analise;</a:t>
              </a:r>
            </a:p>
            <a:p>
              <a:r>
                <a:rPr lang="pt-BR" sz="1400" b="1" dirty="0">
                  <a:latin typeface="Nunito" pitchFamily="2" charset="0"/>
                </a:rPr>
                <a:t>Pratico;</a:t>
              </a:r>
            </a:p>
            <a:p>
              <a:r>
                <a:rPr lang="pt-BR" sz="1400" b="1" dirty="0">
                  <a:latin typeface="Nunito" pitchFamily="2" charset="0"/>
                </a:rPr>
                <a:t>Conhecimento de infraestrutura de tecnologia;</a:t>
              </a:r>
            </a:p>
            <a:p>
              <a:r>
                <a:rPr lang="pt-BR" sz="1400" b="1" dirty="0">
                  <a:latin typeface="Nunito" pitchFamily="2" charset="0"/>
                </a:rPr>
                <a:t>Visão sistêmica;</a:t>
              </a:r>
            </a:p>
            <a:p>
              <a:r>
                <a:rPr lang="pt-BR" sz="1400" b="1" dirty="0">
                  <a:latin typeface="Nunito" pitchFamily="2" charset="0"/>
                </a:rPr>
                <a:t>Atencioso;</a:t>
              </a:r>
            </a:p>
            <a:p>
              <a:r>
                <a:rPr lang="pt-BR" sz="1400" b="1" dirty="0">
                  <a:latin typeface="Nunito" pitchFamily="2" charset="0"/>
                </a:rPr>
                <a:t>Responsável;</a:t>
              </a:r>
            </a:p>
            <a:p>
              <a:r>
                <a:rPr lang="pt-BR" sz="1400" b="1" dirty="0">
                  <a:latin typeface="Nunito" pitchFamily="2" charset="0"/>
                </a:rPr>
                <a:t>Preocupado;</a:t>
              </a:r>
            </a:p>
            <a:p>
              <a:r>
                <a:rPr lang="pt-BR" sz="1400" b="1" dirty="0">
                  <a:latin typeface="Nunito" pitchFamily="2" charset="0"/>
                </a:rPr>
                <a:t>Proativo.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FE9C061C-1928-CD41-4403-ED34E30C6DFB}"/>
              </a:ext>
            </a:extLst>
          </p:cNvPr>
          <p:cNvGrpSpPr/>
          <p:nvPr/>
        </p:nvGrpSpPr>
        <p:grpSpPr>
          <a:xfrm>
            <a:off x="6184900" y="1098429"/>
            <a:ext cx="5702300" cy="5428556"/>
            <a:chOff x="304798" y="1098429"/>
            <a:chExt cx="5702300" cy="5428556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C7E7CDB0-D396-1BF0-CC9F-7B2BD1071FA6}"/>
                </a:ext>
              </a:extLst>
            </p:cNvPr>
            <p:cNvSpPr/>
            <p:nvPr/>
          </p:nvSpPr>
          <p:spPr>
            <a:xfrm>
              <a:off x="304798" y="1098429"/>
              <a:ext cx="5702300" cy="542855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5CCE470F-D358-8BDB-961B-C54B0E86C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8" r="2778"/>
            <a:stretch/>
          </p:blipFill>
          <p:spPr>
            <a:xfrm>
              <a:off x="566218" y="1283028"/>
              <a:ext cx="1892300" cy="20036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FA7FF99-C2CD-876A-234E-45D4263A1F5F}"/>
                </a:ext>
              </a:extLst>
            </p:cNvPr>
            <p:cNvSpPr txBox="1"/>
            <p:nvPr/>
          </p:nvSpPr>
          <p:spPr>
            <a:xfrm>
              <a:off x="2719938" y="1392282"/>
              <a:ext cx="31369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b="1" dirty="0">
                  <a:latin typeface="Nunito bold" pitchFamily="2" charset="0"/>
                </a:rPr>
                <a:t>Fernando Brandão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Gerente de TI (Matriz)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“Sou um gerente de TI e quero monitorar o hardware dos totens para adquirir eficiência de performance”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02DC6B5-152B-A7A9-C08C-84F9C264D816}"/>
                </a:ext>
              </a:extLst>
            </p:cNvPr>
            <p:cNvSpPr txBox="1"/>
            <p:nvPr/>
          </p:nvSpPr>
          <p:spPr>
            <a:xfrm>
              <a:off x="511707" y="3387664"/>
              <a:ext cx="2590639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Dores e Necessidades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Visualização analítica e sintética do funcionamento do hardware distribuído;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Prejuízo financeiro;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Cobrança e reclamação;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Tempo;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Falta de informação e visualização;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Ideias inovadoras;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Garantia dos processos.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0588FD9-C93B-1DD4-AF26-258E3D0B79C7}"/>
                </a:ext>
              </a:extLst>
            </p:cNvPr>
            <p:cNvSpPr txBox="1"/>
            <p:nvPr/>
          </p:nvSpPr>
          <p:spPr>
            <a:xfrm>
              <a:off x="3309255" y="3387664"/>
              <a:ext cx="2590639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Palavras/frases que definem a persona</a:t>
              </a:r>
            </a:p>
            <a:p>
              <a:r>
                <a:rPr lang="pt-BR" sz="1400" b="1" dirty="0">
                  <a:latin typeface="Nunito" pitchFamily="2" charset="0"/>
                </a:rPr>
                <a:t>Exigente;</a:t>
              </a:r>
            </a:p>
            <a:p>
              <a:r>
                <a:rPr lang="pt-BR" sz="1400" b="1" dirty="0">
                  <a:latin typeface="Nunito" pitchFamily="2" charset="0"/>
                </a:rPr>
                <a:t>Amplo conhecimento em tecnologia;</a:t>
              </a:r>
            </a:p>
            <a:p>
              <a:r>
                <a:rPr lang="pt-BR" sz="1400" b="1" dirty="0">
                  <a:latin typeface="Nunito" pitchFamily="2" charset="0"/>
                </a:rPr>
                <a:t>Participativo;</a:t>
              </a:r>
            </a:p>
            <a:p>
              <a:r>
                <a:rPr lang="pt-BR" sz="1400" b="1" dirty="0">
                  <a:latin typeface="Nunito" pitchFamily="2" charset="0"/>
                </a:rPr>
                <a:t>Pratico;</a:t>
              </a:r>
            </a:p>
            <a:p>
              <a:r>
                <a:rPr lang="pt-BR" sz="1400" b="1" dirty="0">
                  <a:latin typeface="Nunito" pitchFamily="2" charset="0"/>
                </a:rPr>
                <a:t>Organizado;</a:t>
              </a:r>
            </a:p>
            <a:p>
              <a:r>
                <a:rPr lang="pt-BR" sz="1400" b="1" dirty="0">
                  <a:latin typeface="Nunito" pitchFamily="2" charset="0"/>
                </a:rPr>
                <a:t>Pontual;</a:t>
              </a:r>
            </a:p>
            <a:p>
              <a:r>
                <a:rPr lang="pt-BR" sz="1400" b="1" dirty="0">
                  <a:latin typeface="Nunito" pitchFamily="2" charset="0"/>
                </a:rPr>
                <a:t>Responsável;</a:t>
              </a:r>
            </a:p>
            <a:p>
              <a:r>
                <a:rPr lang="pt-BR" sz="1400" b="1" dirty="0">
                  <a:latin typeface="Nunito" pitchFamily="2" charset="0"/>
                </a:rPr>
                <a:t>Proativo.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557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CE447EEC-54F0-D529-6983-B21072B9F17A}"/>
              </a:ext>
            </a:extLst>
          </p:cNvPr>
          <p:cNvSpPr/>
          <p:nvPr/>
        </p:nvSpPr>
        <p:spPr>
          <a:xfrm>
            <a:off x="152400" y="140970"/>
            <a:ext cx="11887200" cy="6576060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chemeClr val="tx1">
              <a:alpha val="2745"/>
            </a:schemeClr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AF98474-0E95-CBA5-9F85-7E1C958EE331}"/>
              </a:ext>
            </a:extLst>
          </p:cNvPr>
          <p:cNvGrpSpPr/>
          <p:nvPr/>
        </p:nvGrpSpPr>
        <p:grpSpPr>
          <a:xfrm>
            <a:off x="420387" y="243740"/>
            <a:ext cx="3021314" cy="689313"/>
            <a:chOff x="4930325" y="364336"/>
            <a:chExt cx="3021314" cy="689313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0B5FE80-BC2B-4EA8-07E0-B51FF826DFC0}"/>
                </a:ext>
              </a:extLst>
            </p:cNvPr>
            <p:cNvSpPr/>
            <p:nvPr/>
          </p:nvSpPr>
          <p:spPr>
            <a:xfrm>
              <a:off x="5034793" y="385827"/>
              <a:ext cx="291684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2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Personas</a:t>
              </a:r>
            </a:p>
          </p:txBody>
        </p:sp>
        <p:pic>
          <p:nvPicPr>
            <p:cNvPr id="5" name="Gráfico 4" descr="@ com preenchimento sólido">
              <a:extLst>
                <a:ext uri="{FF2B5EF4-FFF2-40B4-BE49-F238E27FC236}">
                  <a16:creationId xmlns:a16="http://schemas.microsoft.com/office/drawing/2014/main" id="{10B8A0F6-0F5B-4CBF-A1A9-7B9FF138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930325" y="364336"/>
              <a:ext cx="689313" cy="689313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20E5412-CCAA-24FF-93BE-AC78FA00F43C}"/>
              </a:ext>
            </a:extLst>
          </p:cNvPr>
          <p:cNvGrpSpPr/>
          <p:nvPr/>
        </p:nvGrpSpPr>
        <p:grpSpPr>
          <a:xfrm>
            <a:off x="11080829" y="210920"/>
            <a:ext cx="806371" cy="817560"/>
            <a:chOff x="3892950" y="2196295"/>
            <a:chExt cx="2820365" cy="2803967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F34CA1-9D66-C5E2-4A7B-C9C3FF2559ED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2" name="Gráfico 11" descr="Parar com preenchimento sólido">
                <a:extLst>
                  <a:ext uri="{FF2B5EF4-FFF2-40B4-BE49-F238E27FC236}">
                    <a16:creationId xmlns:a16="http://schemas.microsoft.com/office/drawing/2014/main" id="{4A7B2BF0-4AFF-42F2-9761-75DA42A0A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áfico 12" descr="Parar estrutura de tópicos">
                <a:extLst>
                  <a:ext uri="{FF2B5EF4-FFF2-40B4-BE49-F238E27FC236}">
                    <a16:creationId xmlns:a16="http://schemas.microsoft.com/office/drawing/2014/main" id="{2DEE2F9A-C44D-43EC-CCD7-FE5EFD3F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1" name="Imagem 10" descr="Ícone&#10;&#10;Descrição gerada automaticamente">
              <a:extLst>
                <a:ext uri="{FF2B5EF4-FFF2-40B4-BE49-F238E27FC236}">
                  <a16:creationId xmlns:a16="http://schemas.microsoft.com/office/drawing/2014/main" id="{8250FCD0-57BF-C8DB-E798-696CAE811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0D1C6E9-8A60-6E4F-F2C0-15A3C57B6D27}"/>
              </a:ext>
            </a:extLst>
          </p:cNvPr>
          <p:cNvGrpSpPr/>
          <p:nvPr/>
        </p:nvGrpSpPr>
        <p:grpSpPr>
          <a:xfrm>
            <a:off x="304798" y="1098429"/>
            <a:ext cx="5702300" cy="5428556"/>
            <a:chOff x="304798" y="1098429"/>
            <a:chExt cx="5702300" cy="5428556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F07D84B5-38B7-6CAD-DBB9-6150230D8CA2}"/>
                </a:ext>
              </a:extLst>
            </p:cNvPr>
            <p:cNvSpPr/>
            <p:nvPr/>
          </p:nvSpPr>
          <p:spPr>
            <a:xfrm>
              <a:off x="304798" y="1098429"/>
              <a:ext cx="5702300" cy="542855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7" name="Imagem 16" descr="Rapaz no parque">
              <a:extLst>
                <a:ext uri="{FF2B5EF4-FFF2-40B4-BE49-F238E27FC236}">
                  <a16:creationId xmlns:a16="http://schemas.microsoft.com/office/drawing/2014/main" id="{48B34377-046B-9684-20B9-092230053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4" r="7934"/>
            <a:stretch/>
          </p:blipFill>
          <p:spPr>
            <a:xfrm>
              <a:off x="566218" y="1283028"/>
              <a:ext cx="1892300" cy="20036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A2F013F-0687-A9C6-B87F-4A1F26A5AF22}"/>
                </a:ext>
              </a:extLst>
            </p:cNvPr>
            <p:cNvSpPr txBox="1"/>
            <p:nvPr/>
          </p:nvSpPr>
          <p:spPr>
            <a:xfrm>
              <a:off x="2719938" y="1392282"/>
              <a:ext cx="3136900" cy="1985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b="1" dirty="0">
                  <a:latin typeface="Nunito bold" pitchFamily="2" charset="0"/>
                </a:rPr>
                <a:t>Michael Oliveira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Técnico de TI</a:t>
              </a:r>
            </a:p>
            <a:p>
              <a:pPr algn="just"/>
              <a:r>
                <a:rPr lang="pt-BR" sz="1700" dirty="0">
                  <a:latin typeface="Nunito" pitchFamily="2" charset="0"/>
                </a:rPr>
                <a:t>“Sou um técnico e gostaria de alcançar a diminuição do tempo médio para reparo (MTTR) para melhorar meu desempenho”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506C07E-B2D6-A152-52B1-9E3CBA2CE93A}"/>
                </a:ext>
              </a:extLst>
            </p:cNvPr>
            <p:cNvSpPr txBox="1"/>
            <p:nvPr/>
          </p:nvSpPr>
          <p:spPr>
            <a:xfrm>
              <a:off x="511707" y="3387664"/>
              <a:ext cx="2590639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Dores e Necessidades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Garantir o pleno funcionamento de maquinas sempre que possível;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Buscar sempre diminuir o tempo médio para reparo (MTTR);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Dificuldade em analise de dados recebidos em chamados;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Atender da melhor forma possível cada chamado aberto.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416E012-5C30-0716-0498-DF7D906C6F42}"/>
                </a:ext>
              </a:extLst>
            </p:cNvPr>
            <p:cNvSpPr txBox="1"/>
            <p:nvPr/>
          </p:nvSpPr>
          <p:spPr>
            <a:xfrm>
              <a:off x="3309255" y="3387664"/>
              <a:ext cx="2590639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Palavras/frases que definem a persona</a:t>
              </a:r>
            </a:p>
            <a:p>
              <a:r>
                <a:rPr lang="pt-BR" sz="1400" b="1" dirty="0">
                  <a:latin typeface="Nunito" pitchFamily="2" charset="0"/>
                </a:rPr>
                <a:t>Observador;</a:t>
              </a:r>
            </a:p>
            <a:p>
              <a:r>
                <a:rPr lang="pt-BR" sz="1400" b="1" dirty="0">
                  <a:latin typeface="Nunito" pitchFamily="2" charset="0"/>
                </a:rPr>
                <a:t>Centrado;</a:t>
              </a:r>
            </a:p>
            <a:p>
              <a:r>
                <a:rPr lang="pt-BR" sz="1400" b="1" dirty="0">
                  <a:latin typeface="Nunito" pitchFamily="2" charset="0"/>
                </a:rPr>
                <a:t>Focado em aplicar soluções de contorno mediante a problemas técnicos;</a:t>
              </a:r>
            </a:p>
            <a:p>
              <a:r>
                <a:rPr lang="pt-BR" sz="1400" b="1" dirty="0">
                  <a:latin typeface="Nunito" pitchFamily="2" charset="0"/>
                </a:rPr>
                <a:t>Conectado;</a:t>
              </a:r>
            </a:p>
            <a:p>
              <a:r>
                <a:rPr lang="pt-BR" sz="1400" b="1" dirty="0">
                  <a:latin typeface="Nunito" pitchFamily="2" charset="0"/>
                </a:rPr>
                <a:t>Metodista;</a:t>
              </a:r>
            </a:p>
            <a:p>
              <a:r>
                <a:rPr lang="pt-BR" sz="1400" b="1" dirty="0">
                  <a:latin typeface="Nunito" pitchFamily="2" charset="0"/>
                </a:rPr>
                <a:t>Agilidade para atendimento.</a:t>
              </a:r>
            </a:p>
            <a:p>
              <a:endParaRPr lang="pt-BR" sz="1400" b="1" dirty="0">
                <a:latin typeface="Nunito" pitchFamily="2" charset="0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FE9C061C-1928-CD41-4403-ED34E30C6DFB}"/>
              </a:ext>
            </a:extLst>
          </p:cNvPr>
          <p:cNvGrpSpPr/>
          <p:nvPr/>
        </p:nvGrpSpPr>
        <p:grpSpPr>
          <a:xfrm>
            <a:off x="6184900" y="1098429"/>
            <a:ext cx="5702300" cy="5428556"/>
            <a:chOff x="304798" y="1098429"/>
            <a:chExt cx="5702300" cy="5428556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C7E7CDB0-D396-1BF0-CC9F-7B2BD1071FA6}"/>
                </a:ext>
              </a:extLst>
            </p:cNvPr>
            <p:cNvSpPr/>
            <p:nvPr/>
          </p:nvSpPr>
          <p:spPr>
            <a:xfrm>
              <a:off x="304798" y="1098429"/>
              <a:ext cx="5702300" cy="542855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26" name="Imagem 25" descr="Mulher sorridente com cabelos cacheados">
              <a:extLst>
                <a:ext uri="{FF2B5EF4-FFF2-40B4-BE49-F238E27FC236}">
                  <a16:creationId xmlns:a16="http://schemas.microsoft.com/office/drawing/2014/main" id="{5CCE470F-D358-8BDB-961B-C54B0E86C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18519"/>
            <a:stretch/>
          </p:blipFill>
          <p:spPr>
            <a:xfrm>
              <a:off x="566218" y="1283028"/>
              <a:ext cx="1892300" cy="20036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FA7FF99-C2CD-876A-234E-45D4263A1F5F}"/>
                </a:ext>
              </a:extLst>
            </p:cNvPr>
            <p:cNvSpPr txBox="1"/>
            <p:nvPr/>
          </p:nvSpPr>
          <p:spPr>
            <a:xfrm>
              <a:off x="2719938" y="1392282"/>
              <a:ext cx="31369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b="1" dirty="0" err="1">
                  <a:latin typeface="Nunito bold" pitchFamily="2" charset="0"/>
                </a:rPr>
                <a:t>Jamilla</a:t>
              </a:r>
              <a:r>
                <a:rPr lang="pt-BR" sz="2000" b="1" dirty="0">
                  <a:latin typeface="Nunito bold" pitchFamily="2" charset="0"/>
                </a:rPr>
                <a:t> </a:t>
              </a:r>
              <a:r>
                <a:rPr lang="pt-BR" sz="2000" b="1" dirty="0" err="1">
                  <a:latin typeface="Nunito bold" pitchFamily="2" charset="0"/>
                </a:rPr>
                <a:t>Chisom</a:t>
              </a:r>
              <a:endParaRPr lang="pt-BR" sz="2000" b="1" dirty="0">
                <a:latin typeface="Nunito bold" pitchFamily="2" charset="0"/>
              </a:endParaRPr>
            </a:p>
            <a:p>
              <a:pPr algn="just"/>
              <a:r>
                <a:rPr lang="pt-BR" dirty="0">
                  <a:latin typeface="Nunito" pitchFamily="2" charset="0"/>
                </a:rPr>
                <a:t>Gerente de Filial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“Sou uma gerente e quero melhorar a excelência operacional da minha filial e automatizar processos”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02DC6B5-152B-A7A9-C08C-84F9C264D816}"/>
                </a:ext>
              </a:extLst>
            </p:cNvPr>
            <p:cNvSpPr txBox="1"/>
            <p:nvPr/>
          </p:nvSpPr>
          <p:spPr>
            <a:xfrm>
              <a:off x="511707" y="3387664"/>
              <a:ext cx="2590639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Dores e Necessidades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Agilidade de processo;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Ponto de fluxo desorganizados;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Em busca de automatizações de procedimentos arcaicos;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Menos problemas com maquinas </a:t>
              </a:r>
              <a:r>
                <a:rPr lang="pt-BR" sz="1400" b="1" dirty="0" err="1">
                  <a:latin typeface="Nunito" pitchFamily="2" charset="0"/>
                </a:rPr>
                <a:t>ATMs</a:t>
              </a:r>
              <a:r>
                <a:rPr lang="pt-BR" sz="1400" b="1" dirty="0">
                  <a:latin typeface="Nunito" pitchFamily="2" charset="0"/>
                </a:rPr>
                <a:t> ou </a:t>
              </a:r>
              <a:r>
                <a:rPr lang="pt-BR" sz="1400" b="1" dirty="0" err="1">
                  <a:latin typeface="Nunito" pitchFamily="2" charset="0"/>
                </a:rPr>
                <a:t>PDVs</a:t>
              </a:r>
              <a:r>
                <a:rPr lang="pt-BR" sz="1400" b="1" dirty="0">
                  <a:latin typeface="Nunito" pitchFamily="2" charset="0"/>
                </a:rPr>
                <a:t>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Busco visibilidade através de indicadores de como esta a situação geral da minha filial.</a:t>
              </a:r>
            </a:p>
            <a:p>
              <a:pPr algn="just"/>
              <a:endParaRPr lang="pt-BR" sz="1400" b="1" dirty="0">
                <a:latin typeface="Nunito" pitchFamily="2" charset="0"/>
              </a:endParaRP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0588FD9-C93B-1DD4-AF26-258E3D0B79C7}"/>
                </a:ext>
              </a:extLst>
            </p:cNvPr>
            <p:cNvSpPr txBox="1"/>
            <p:nvPr/>
          </p:nvSpPr>
          <p:spPr>
            <a:xfrm>
              <a:off x="3309255" y="3387664"/>
              <a:ext cx="2590639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Palavras/frases que definem a persona</a:t>
              </a:r>
            </a:p>
            <a:p>
              <a:r>
                <a:rPr lang="pt-BR" sz="1400" b="1" dirty="0">
                  <a:latin typeface="Nunito" pitchFamily="2" charset="0"/>
                </a:rPr>
                <a:t>Atarefada;</a:t>
              </a:r>
            </a:p>
            <a:p>
              <a:r>
                <a:rPr lang="pt-BR" sz="1400" b="1" dirty="0">
                  <a:latin typeface="Nunito" pitchFamily="2" charset="0"/>
                </a:rPr>
                <a:t>Levo meu trabalho de forma profissional, agindo sempre de forma leve;</a:t>
              </a:r>
            </a:p>
            <a:p>
              <a:r>
                <a:rPr lang="pt-BR" sz="1400" b="1" dirty="0">
                  <a:latin typeface="Nunito" pitchFamily="2" charset="0"/>
                </a:rPr>
                <a:t>Gosta de processos bem definidos;</a:t>
              </a:r>
            </a:p>
            <a:p>
              <a:r>
                <a:rPr lang="pt-BR" sz="1400" b="1" dirty="0">
                  <a:latin typeface="Nunito" pitchFamily="2" charset="0"/>
                </a:rPr>
                <a:t>Sou uma pessoa tranquila;</a:t>
              </a:r>
            </a:p>
            <a:p>
              <a:r>
                <a:rPr lang="pt-BR" sz="1400" b="1" dirty="0">
                  <a:latin typeface="Nunito" pitchFamily="2" charset="0"/>
                </a:rPr>
                <a:t>Sempre em busca de melhorias.</a:t>
              </a:r>
            </a:p>
            <a:p>
              <a:endParaRPr lang="pt-BR" sz="1400" b="1" dirty="0">
                <a:latin typeface="Nunito" pitchFamily="2" charset="0"/>
              </a:endParaRPr>
            </a:p>
            <a:p>
              <a:endParaRPr lang="pt-BR" sz="1400" b="1" dirty="0">
                <a:latin typeface="Nuni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14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03669A77-5EB4-9DDC-48C2-42583F8E8FC8}"/>
              </a:ext>
            </a:extLst>
          </p:cNvPr>
          <p:cNvSpPr/>
          <p:nvPr/>
        </p:nvSpPr>
        <p:spPr>
          <a:xfrm>
            <a:off x="152400" y="140970"/>
            <a:ext cx="11887200" cy="6576060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chemeClr val="tx1">
              <a:alpha val="2745"/>
            </a:schemeClr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D678AEC-C45A-5945-957B-8BCC203BE4DA}"/>
              </a:ext>
            </a:extLst>
          </p:cNvPr>
          <p:cNvGrpSpPr/>
          <p:nvPr/>
        </p:nvGrpSpPr>
        <p:grpSpPr>
          <a:xfrm>
            <a:off x="404491" y="243740"/>
            <a:ext cx="3469010" cy="689313"/>
            <a:chOff x="4914429" y="364336"/>
            <a:chExt cx="3469010" cy="689313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2DA43E70-3438-0B8C-1788-F80A7F64B808}"/>
                </a:ext>
              </a:extLst>
            </p:cNvPr>
            <p:cNvSpPr/>
            <p:nvPr/>
          </p:nvSpPr>
          <p:spPr>
            <a:xfrm>
              <a:off x="5034793" y="385827"/>
              <a:ext cx="334864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200" b="1" cap="none" spc="0" dirty="0" err="1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User</a:t>
              </a:r>
              <a:r>
                <a:rPr lang="pt-BR" sz="32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</a:t>
              </a:r>
              <a:r>
                <a:rPr lang="pt-BR" sz="3200" b="1" cap="none" spc="0" dirty="0" err="1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Story</a:t>
              </a:r>
              <a:endParaRPr lang="pt-BR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pic>
          <p:nvPicPr>
            <p:cNvPr id="11" name="Gráfico 10" descr="Usuários com preenchimento sólido">
              <a:extLst>
                <a:ext uri="{FF2B5EF4-FFF2-40B4-BE49-F238E27FC236}">
                  <a16:creationId xmlns:a16="http://schemas.microsoft.com/office/drawing/2014/main" id="{018C360D-B563-71CE-EDDA-BA2D48ED6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4429" y="364336"/>
              <a:ext cx="721105" cy="689313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FC427222-D2D1-E50D-7FD5-3B7C912362FD}"/>
              </a:ext>
            </a:extLst>
          </p:cNvPr>
          <p:cNvGrpSpPr/>
          <p:nvPr/>
        </p:nvGrpSpPr>
        <p:grpSpPr>
          <a:xfrm>
            <a:off x="3339939" y="1389842"/>
            <a:ext cx="2622098" cy="4264269"/>
            <a:chOff x="3355360" y="1057314"/>
            <a:chExt cx="2622098" cy="4264269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659A8F5C-4055-F4AC-18CD-B5EC12F7260F}"/>
                </a:ext>
              </a:extLst>
            </p:cNvPr>
            <p:cNvSpPr/>
            <p:nvPr/>
          </p:nvSpPr>
          <p:spPr>
            <a:xfrm>
              <a:off x="3355360" y="1057314"/>
              <a:ext cx="2622098" cy="4264269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10ED0B6-C386-BC76-EA8D-1DBC2C8F84C3}"/>
                </a:ext>
              </a:extLst>
            </p:cNvPr>
            <p:cNvSpPr/>
            <p:nvPr/>
          </p:nvSpPr>
          <p:spPr>
            <a:xfrm>
              <a:off x="3472395" y="1512527"/>
              <a:ext cx="2388027" cy="1783618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ANALISTA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automatizar e monitorar o processo de funcionamento das maquinas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PDVs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 e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ATMs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 para eu conseguir ter maior visibilidade e facilitar a operação da minha filial;</a:t>
              </a:r>
            </a:p>
            <a:p>
              <a:endParaRPr lang="pt-BR" dirty="0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371488BB-AE17-DF08-B55F-082A25464CB1}"/>
                </a:ext>
              </a:extLst>
            </p:cNvPr>
            <p:cNvSpPr/>
            <p:nvPr/>
          </p:nvSpPr>
          <p:spPr>
            <a:xfrm>
              <a:off x="3565909" y="1057314"/>
              <a:ext cx="2274818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Analista de TI</a:t>
              </a:r>
            </a:p>
          </p:txBody>
        </p:sp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6CDF44A1-F8E8-8428-8631-9B79A2B20089}"/>
                </a:ext>
              </a:extLst>
            </p:cNvPr>
            <p:cNvSpPr/>
            <p:nvPr/>
          </p:nvSpPr>
          <p:spPr>
            <a:xfrm>
              <a:off x="3452700" y="3434321"/>
              <a:ext cx="2388027" cy="1783618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ANALISTA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quero saber quantas das minhas vendas mensais são provenientes dos totens para analisar e auxiliar na tomada de decisão dos investimentos sobre infraestrutura de TI.</a:t>
              </a:r>
              <a:endParaRPr lang="pt-BR" dirty="0"/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A16492C-3366-0FDF-68F7-A83CF2D6FF23}"/>
              </a:ext>
            </a:extLst>
          </p:cNvPr>
          <p:cNvGrpSpPr/>
          <p:nvPr/>
        </p:nvGrpSpPr>
        <p:grpSpPr>
          <a:xfrm>
            <a:off x="6280026" y="698167"/>
            <a:ext cx="2622099" cy="5718885"/>
            <a:chOff x="3254241" y="1166050"/>
            <a:chExt cx="2622099" cy="5674418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A4AB89E5-221C-C7A9-61CB-37071264CCA4}"/>
                </a:ext>
              </a:extLst>
            </p:cNvPr>
            <p:cNvSpPr/>
            <p:nvPr/>
          </p:nvSpPr>
          <p:spPr>
            <a:xfrm>
              <a:off x="3254241" y="1169556"/>
              <a:ext cx="2622099" cy="5670912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F57425B6-1A04-746C-B61D-1AFE2DBE0002}"/>
                </a:ext>
              </a:extLst>
            </p:cNvPr>
            <p:cNvSpPr/>
            <p:nvPr/>
          </p:nvSpPr>
          <p:spPr>
            <a:xfrm>
              <a:off x="3371276" y="1617724"/>
              <a:ext cx="2388028" cy="1434181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GERENTE DE FILIAL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não ter aqui abrir chamado de forma manual toda vez que surgir um incidente para otimizar esse processo;</a:t>
              </a:r>
            </a:p>
            <a:p>
              <a:endParaRPr lang="pt-BR" dirty="0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7A34D1B0-F0B5-20D0-99B6-85794387D771}"/>
                </a:ext>
              </a:extLst>
            </p:cNvPr>
            <p:cNvSpPr/>
            <p:nvPr/>
          </p:nvSpPr>
          <p:spPr>
            <a:xfrm>
              <a:off x="3366556" y="3187384"/>
              <a:ext cx="2388029" cy="160813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GERENTE DE FILIAL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reduzir problemas com equipamentos devido a falta de manutenção para eu aumentar a satisfação do cliente;</a:t>
              </a:r>
            </a:p>
            <a:p>
              <a:endParaRPr lang="pt-BR" dirty="0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A547F7A4-7757-0460-C2A3-C047D309C50B}"/>
                </a:ext>
              </a:extLst>
            </p:cNvPr>
            <p:cNvSpPr/>
            <p:nvPr/>
          </p:nvSpPr>
          <p:spPr>
            <a:xfrm>
              <a:off x="3427881" y="1166050"/>
              <a:ext cx="2274818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Gerente de Filial</a:t>
              </a:r>
            </a:p>
          </p:txBody>
        </p: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6C43CD32-2138-F3A1-A816-7D34F5662D53}"/>
                </a:ext>
              </a:extLst>
            </p:cNvPr>
            <p:cNvSpPr/>
            <p:nvPr/>
          </p:nvSpPr>
          <p:spPr>
            <a:xfrm>
              <a:off x="3366556" y="4955197"/>
              <a:ext cx="2388029" cy="1742985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GERENTE DE FILIAL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quero gráficos que me mostrem claramente como esta indo a situação geral da minha filial para poder medir o quanto de investimento é necessário realizar.</a:t>
              </a:r>
            </a:p>
            <a:p>
              <a:endParaRPr lang="pt-BR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BF02908E-0934-F86C-0B2D-77034D2709F5}"/>
              </a:ext>
            </a:extLst>
          </p:cNvPr>
          <p:cNvGrpSpPr/>
          <p:nvPr/>
        </p:nvGrpSpPr>
        <p:grpSpPr>
          <a:xfrm>
            <a:off x="404491" y="1569199"/>
            <a:ext cx="2622097" cy="3905654"/>
            <a:chOff x="394219" y="1057314"/>
            <a:chExt cx="2622097" cy="3905654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F25C8D48-A057-9E59-E5D2-6CD482753922}"/>
                </a:ext>
              </a:extLst>
            </p:cNvPr>
            <p:cNvSpPr/>
            <p:nvPr/>
          </p:nvSpPr>
          <p:spPr>
            <a:xfrm>
              <a:off x="394219" y="1057314"/>
              <a:ext cx="2622097" cy="390565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CEC4ABBC-6763-4BC3-4979-131B5DBA74B9}"/>
                </a:ext>
              </a:extLst>
            </p:cNvPr>
            <p:cNvSpPr/>
            <p:nvPr/>
          </p:nvSpPr>
          <p:spPr>
            <a:xfrm>
              <a:off x="515626" y="1511353"/>
              <a:ext cx="2382527" cy="1816812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TECNICO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receber chamados de forma detalhada, contendo todas as informações necessárias para eu conseguir solucionar o incidente de forma assertiva.</a:t>
              </a:r>
            </a:p>
            <a:p>
              <a:endParaRPr lang="pt-BR" dirty="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2305C3E-F6AC-8CEC-DD3E-EA4A9B2DDB84}"/>
                </a:ext>
              </a:extLst>
            </p:cNvPr>
            <p:cNvSpPr/>
            <p:nvPr/>
          </p:nvSpPr>
          <p:spPr>
            <a:xfrm>
              <a:off x="555213" y="1062747"/>
              <a:ext cx="2274818" cy="50507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Técnico de TI</a:t>
              </a:r>
            </a:p>
          </p:txBody>
        </p:sp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63FA6317-FFF2-7D0B-65FC-980077ED4581}"/>
                </a:ext>
              </a:extLst>
            </p:cNvPr>
            <p:cNvSpPr/>
            <p:nvPr/>
          </p:nvSpPr>
          <p:spPr>
            <a:xfrm>
              <a:off x="472301" y="3452426"/>
              <a:ext cx="2382527" cy="1410368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TECNICO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realizar manutenções preditivas para ocorrer a diminuição do tempo médio para reparo (MTTR).</a:t>
              </a:r>
            </a:p>
            <a:p>
              <a:endParaRPr lang="pt-BR" dirty="0"/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57AE84C8-85F4-C894-4149-19DEF53B6991}"/>
              </a:ext>
            </a:extLst>
          </p:cNvPr>
          <p:cNvGrpSpPr/>
          <p:nvPr/>
        </p:nvGrpSpPr>
        <p:grpSpPr>
          <a:xfrm>
            <a:off x="9203323" y="265604"/>
            <a:ext cx="2560362" cy="6326791"/>
            <a:chOff x="3352485" y="951018"/>
            <a:chExt cx="2560362" cy="6326791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50E15AD4-8038-E60D-AEC7-25E8505629F0}"/>
                </a:ext>
              </a:extLst>
            </p:cNvPr>
            <p:cNvGrpSpPr/>
            <p:nvPr/>
          </p:nvGrpSpPr>
          <p:grpSpPr>
            <a:xfrm>
              <a:off x="3352485" y="951018"/>
              <a:ext cx="2560362" cy="6326791"/>
              <a:chOff x="461640" y="1150461"/>
              <a:chExt cx="2560362" cy="6277927"/>
            </a:xfrm>
          </p:grpSpPr>
          <p:sp>
            <p:nvSpPr>
              <p:cNvPr id="15" name="Freeform 4">
                <a:extLst>
                  <a:ext uri="{FF2B5EF4-FFF2-40B4-BE49-F238E27FC236}">
                    <a16:creationId xmlns:a16="http://schemas.microsoft.com/office/drawing/2014/main" id="{82D60DEA-B05B-81A2-81C4-9AFFEFCA1534}"/>
                  </a:ext>
                </a:extLst>
              </p:cNvPr>
              <p:cNvSpPr/>
              <p:nvPr/>
            </p:nvSpPr>
            <p:spPr>
              <a:xfrm>
                <a:off x="461640" y="1161082"/>
                <a:ext cx="2560362" cy="6267306"/>
              </a:xfrm>
              <a:custGeom>
                <a:avLst/>
                <a:gdLst/>
                <a:ahLst/>
                <a:cxnLst/>
                <a:rect l="l" t="t" r="r" b="b"/>
                <a:pathLst>
                  <a:path w="5906812" h="3196533">
                    <a:moveTo>
                      <a:pt x="5782352" y="3196533"/>
                    </a:moveTo>
                    <a:lnTo>
                      <a:pt x="124460" y="3196533"/>
                    </a:lnTo>
                    <a:cubicBezTo>
                      <a:pt x="55880" y="3196533"/>
                      <a:pt x="0" y="3140653"/>
                      <a:pt x="0" y="30720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782352" y="0"/>
                    </a:lnTo>
                    <a:cubicBezTo>
                      <a:pt x="5850932" y="0"/>
                      <a:pt x="5906812" y="55880"/>
                      <a:pt x="5906812" y="124460"/>
                    </a:cubicBezTo>
                    <a:lnTo>
                      <a:pt x="5906812" y="3072073"/>
                    </a:lnTo>
                    <a:cubicBezTo>
                      <a:pt x="5906812" y="3140653"/>
                      <a:pt x="5850932" y="3196533"/>
                      <a:pt x="5782352" y="3196533"/>
                    </a:cubicBezTo>
                    <a:close/>
                  </a:path>
                </a:pathLst>
              </a:custGeom>
              <a:solidFill>
                <a:srgbClr val="2F2E2D">
                  <a:alpha val="20000"/>
                </a:srgbClr>
              </a:solidFill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C888AFD7-C5F4-03F2-F71C-4AFED556D084}"/>
                  </a:ext>
                </a:extLst>
              </p:cNvPr>
              <p:cNvSpPr/>
              <p:nvPr/>
            </p:nvSpPr>
            <p:spPr>
              <a:xfrm>
                <a:off x="565148" y="1622748"/>
                <a:ext cx="2351803" cy="1872907"/>
              </a:xfrm>
              <a:custGeom>
                <a:avLst/>
                <a:gdLst/>
                <a:ahLst/>
                <a:cxnLst/>
                <a:rect l="l" t="t" r="r" b="b"/>
                <a:pathLst>
                  <a:path w="5906812" h="3196533">
                    <a:moveTo>
                      <a:pt x="5782352" y="3196533"/>
                    </a:moveTo>
                    <a:lnTo>
                      <a:pt x="124460" y="3196533"/>
                    </a:lnTo>
                    <a:cubicBezTo>
                      <a:pt x="55880" y="3196533"/>
                      <a:pt x="0" y="3140653"/>
                      <a:pt x="0" y="30720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782352" y="0"/>
                    </a:lnTo>
                    <a:cubicBezTo>
                      <a:pt x="5850932" y="0"/>
                      <a:pt x="5906812" y="55880"/>
                      <a:pt x="5906812" y="124460"/>
                    </a:cubicBezTo>
                    <a:lnTo>
                      <a:pt x="5906812" y="3072073"/>
                    </a:lnTo>
                    <a:cubicBezTo>
                      <a:pt x="5906812" y="3140653"/>
                      <a:pt x="5850932" y="3196533"/>
                      <a:pt x="5782352" y="3196533"/>
                    </a:cubicBezTo>
                    <a:close/>
                  </a:path>
                </a:pathLst>
              </a:custGeom>
              <a:solidFill>
                <a:srgbClr val="2F2E2D">
                  <a:alpha val="20000"/>
                </a:srgbClr>
              </a:solidFill>
            </p:spPr>
            <p:txBody>
              <a:bodyPr/>
              <a:lstStyle/>
              <a:p>
                <a:pPr algn="just"/>
                <a:r>
                  <a:rPr lang="pt-BR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Eu como </a:t>
                </a:r>
                <a:r>
                  <a:rPr lang="pt-BR" sz="1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GERENTE DE RECURSOS DE TI </a:t>
                </a:r>
                <a:r>
                  <a:rPr lang="pt-BR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gostaria de ter insights de negócios e técnicos sobre recursos atrelados as maquinas para eu adquirir uma visão analítica sobre os componentes e seu funcionamento;</a:t>
                </a:r>
              </a:p>
              <a:p>
                <a:endParaRPr lang="pt-BR" dirty="0"/>
              </a:p>
            </p:txBody>
          </p:sp>
          <p:sp>
            <p:nvSpPr>
              <p:cNvPr id="13" name="Freeform 4">
                <a:extLst>
                  <a:ext uri="{FF2B5EF4-FFF2-40B4-BE49-F238E27FC236}">
                    <a16:creationId xmlns:a16="http://schemas.microsoft.com/office/drawing/2014/main" id="{BADB5809-F1B8-9EB1-84C6-5EDA1AF0110D}"/>
                  </a:ext>
                </a:extLst>
              </p:cNvPr>
              <p:cNvSpPr/>
              <p:nvPr/>
            </p:nvSpPr>
            <p:spPr>
              <a:xfrm>
                <a:off x="557611" y="3594627"/>
                <a:ext cx="2350806" cy="1780400"/>
              </a:xfrm>
              <a:custGeom>
                <a:avLst/>
                <a:gdLst/>
                <a:ahLst/>
                <a:cxnLst/>
                <a:rect l="l" t="t" r="r" b="b"/>
                <a:pathLst>
                  <a:path w="5906812" h="3196533">
                    <a:moveTo>
                      <a:pt x="5782352" y="3196533"/>
                    </a:moveTo>
                    <a:lnTo>
                      <a:pt x="124460" y="3196533"/>
                    </a:lnTo>
                    <a:cubicBezTo>
                      <a:pt x="55880" y="3196533"/>
                      <a:pt x="0" y="3140653"/>
                      <a:pt x="0" y="30720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782352" y="0"/>
                    </a:lnTo>
                    <a:cubicBezTo>
                      <a:pt x="5850932" y="0"/>
                      <a:pt x="5906812" y="55880"/>
                      <a:pt x="5906812" y="124460"/>
                    </a:cubicBezTo>
                    <a:lnTo>
                      <a:pt x="5906812" y="3072073"/>
                    </a:lnTo>
                    <a:cubicBezTo>
                      <a:pt x="5906812" y="3140653"/>
                      <a:pt x="5850932" y="3196533"/>
                      <a:pt x="5782352" y="3196533"/>
                    </a:cubicBezTo>
                    <a:close/>
                  </a:path>
                </a:pathLst>
              </a:custGeom>
              <a:solidFill>
                <a:srgbClr val="2F2E2D">
                  <a:alpha val="20000"/>
                </a:srgbClr>
              </a:solidFill>
            </p:spPr>
            <p:txBody>
              <a:bodyPr/>
              <a:lstStyle/>
              <a:p>
                <a:pPr algn="just"/>
                <a:r>
                  <a:rPr lang="pt-BR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Eu como </a:t>
                </a:r>
                <a:r>
                  <a:rPr lang="pt-BR" sz="1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GERENTE DE RECURSOS DE TI </a:t>
                </a:r>
                <a:r>
                  <a:rPr lang="pt-B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gostaria de ter gráficos com informações integradas </a:t>
                </a:r>
                <a:r>
                  <a:rPr lang="pt-BR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eu monitorar os componentes de cada maquina ATM e PDV de forma ágil.</a:t>
                </a:r>
              </a:p>
              <a:p>
                <a:endParaRPr lang="pt-BR" dirty="0"/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25F60C02-6905-21CD-6030-E0453086CA02}"/>
                  </a:ext>
                </a:extLst>
              </p:cNvPr>
              <p:cNvSpPr/>
              <p:nvPr/>
            </p:nvSpPr>
            <p:spPr>
              <a:xfrm>
                <a:off x="603920" y="1150461"/>
                <a:ext cx="2274818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pt-BR" sz="2400" b="1" cap="none" spc="0" dirty="0">
                    <a:ln w="1270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</a:ln>
                    <a:solidFill>
                      <a:srgbClr val="00C2CB"/>
                    </a:solidFill>
                    <a:effectLst>
                      <a:outerShdw dist="38100" dir="2640000" algn="bl" rotWithShape="0">
                        <a:schemeClr val="tx2">
                          <a:lumMod val="75000"/>
                        </a:schemeClr>
                      </a:outerShdw>
                    </a:effectLst>
                  </a:rPr>
                  <a:t>Gerente de TI</a:t>
                </a:r>
              </a:p>
            </p:txBody>
          </p:sp>
        </p:grpSp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BEF781F2-876F-C02C-953C-E961350D51C0}"/>
                </a:ext>
              </a:extLst>
            </p:cNvPr>
            <p:cNvSpPr/>
            <p:nvPr/>
          </p:nvSpPr>
          <p:spPr>
            <a:xfrm>
              <a:off x="3468537" y="5308208"/>
              <a:ext cx="2301046" cy="1794258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3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GERENTE DE RECURSOS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ter um sistema de monitoramento 24H </a:t>
              </a:r>
              <a:r>
                <a:rPr lang="pt-BR" sz="1300" dirty="0">
                  <a:latin typeface="Arial" panose="020B0604020202020204" pitchFamily="34" charset="0"/>
                  <a:cs typeface="Arial" panose="020B0604020202020204" pitchFamily="34" charset="0"/>
                </a:rPr>
                <a:t>para eu conseguir um aumento do tempo decorrido entre Falhas (MTBF).</a:t>
              </a:r>
            </a:p>
            <a:p>
              <a:endParaRPr lang="pt-BR" dirty="0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A666788-41C5-F5EA-689E-B2A1809CAD38}"/>
              </a:ext>
            </a:extLst>
          </p:cNvPr>
          <p:cNvGrpSpPr/>
          <p:nvPr/>
        </p:nvGrpSpPr>
        <p:grpSpPr>
          <a:xfrm>
            <a:off x="319225" y="5723277"/>
            <a:ext cx="806371" cy="817560"/>
            <a:chOff x="3892950" y="2196295"/>
            <a:chExt cx="2820365" cy="2803967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D0C69983-B907-D5DA-E5F0-310053E04F15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4" name="Gráfico 13" descr="Parar com preenchimento sólido">
                <a:extLst>
                  <a:ext uri="{FF2B5EF4-FFF2-40B4-BE49-F238E27FC236}">
                    <a16:creationId xmlns:a16="http://schemas.microsoft.com/office/drawing/2014/main" id="{0E6454E5-4CE7-878D-E2AC-25A14DF4A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Gráfico 25" descr="Parar estrutura de tópicos">
                <a:extLst>
                  <a:ext uri="{FF2B5EF4-FFF2-40B4-BE49-F238E27FC236}">
                    <a16:creationId xmlns:a16="http://schemas.microsoft.com/office/drawing/2014/main" id="{331858DF-26DB-26F9-16E8-7949D06D7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4" name="Imagem 3" descr="Ícone&#10;&#10;Descrição gerada automaticamente">
              <a:extLst>
                <a:ext uri="{FF2B5EF4-FFF2-40B4-BE49-F238E27FC236}">
                  <a16:creationId xmlns:a16="http://schemas.microsoft.com/office/drawing/2014/main" id="{F1E83E2F-C8CA-26FA-7E40-4C7022B9F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</TotalTime>
  <Words>1135</Words>
  <Application>Microsoft Office PowerPoint</Application>
  <PresentationFormat>Widescreen</PresentationFormat>
  <Paragraphs>167</Paragraphs>
  <Slides>19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Nunito</vt:lpstr>
      <vt:lpstr>Nunito Bold</vt:lpstr>
      <vt:lpstr>Nunito Bold</vt:lpstr>
      <vt:lpstr>Poppins Bold</vt:lpstr>
      <vt:lpstr>Wingdings</vt:lpstr>
      <vt:lpstr>Tema do Office</vt:lpstr>
      <vt:lpstr>Office Theme</vt:lpstr>
      <vt:lpstr>Apresentação do PowerPoint</vt:lpstr>
      <vt:lpstr>Quem Somos?</vt:lpstr>
      <vt:lpstr>Apresentação do PowerPoint</vt:lpstr>
      <vt:lpstr>Contexto</vt:lpstr>
      <vt:lpstr>Problema  Desafio</vt:lpstr>
      <vt:lpstr>Apresentação do PowerPoint</vt:lpstr>
      <vt:lpstr>Apresentação do PowerPoint</vt:lpstr>
      <vt:lpstr>Apresentação do PowerPoint</vt:lpstr>
      <vt:lpstr>Apresentação do PowerPoint</vt:lpstr>
      <vt:lpstr>LEAN UX</vt:lpstr>
      <vt:lpstr>Site Institucional</vt:lpstr>
      <vt:lpstr>Ferramenta de Gestão</vt:lpstr>
      <vt:lpstr>Client Linux</vt:lpstr>
      <vt:lpstr>Código Python</vt:lpstr>
      <vt:lpstr>Modelagem de Dados v1</vt:lpstr>
      <vt:lpstr>Desafio PoC (Proof of Concept)</vt:lpstr>
      <vt:lpstr>Slack</vt:lpstr>
      <vt:lpstr>Conclusão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OLIVEIRA GONÇALVES .</dc:creator>
  <cp:lastModifiedBy>GUSTAVO OLIVEIRA GONÇALVES .</cp:lastModifiedBy>
  <cp:revision>13</cp:revision>
  <dcterms:created xsi:type="dcterms:W3CDTF">2022-08-25T15:46:17Z</dcterms:created>
  <dcterms:modified xsi:type="dcterms:W3CDTF">2022-09-06T16:47:09Z</dcterms:modified>
</cp:coreProperties>
</file>